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84" r:id="rId2"/>
    <p:sldId id="690" r:id="rId3"/>
    <p:sldId id="689" r:id="rId4"/>
    <p:sldId id="681" r:id="rId5"/>
    <p:sldId id="671" r:id="rId6"/>
    <p:sldId id="672" r:id="rId7"/>
    <p:sldId id="673" r:id="rId8"/>
    <p:sldId id="674" r:id="rId9"/>
    <p:sldId id="693" r:id="rId10"/>
    <p:sldId id="696" r:id="rId11"/>
    <p:sldId id="697" r:id="rId12"/>
    <p:sldId id="703" r:id="rId13"/>
    <p:sldId id="698" r:id="rId14"/>
    <p:sldId id="700" r:id="rId15"/>
    <p:sldId id="701" r:id="rId16"/>
    <p:sldId id="702" r:id="rId17"/>
    <p:sldId id="682" r:id="rId18"/>
  </p:sldIdLst>
  <p:sldSz cx="9144000" cy="5715000" type="screen16x1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3EC"/>
    <a:srgbClr val="788598"/>
    <a:srgbClr val="D9E3EF"/>
    <a:srgbClr val="CDE2E5"/>
    <a:srgbClr val="CED8E4"/>
    <a:srgbClr val="7E8692"/>
    <a:srgbClr val="CAD8E8"/>
    <a:srgbClr val="758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84192" autoAdjust="0"/>
  </p:normalViewPr>
  <p:slideViewPr>
    <p:cSldViewPr>
      <p:cViewPr>
        <p:scale>
          <a:sx n="150" d="100"/>
          <a:sy n="150" d="100"/>
        </p:scale>
        <p:origin x="450" y="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461E8C35-E6EE-4C75-B1E5-296D6E6A3D08}" type="datetime1">
              <a:rPr lang="de-DE"/>
              <a:pPr>
                <a:defRPr/>
              </a:pPr>
              <a:t>30.10.2017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50F0F3B6-8E4B-4C88-B51A-CE8FD5EE0E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96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2950"/>
            <a:ext cx="59563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252542B5-2D49-4F98-ACEC-0C9750E482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96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63" charset="0"/>
        <a:ea typeface="ＭＳ Ｐゴシック" pitchFamily="63" charset="-128"/>
        <a:cs typeface="ＭＳ Ｐゴシック" pitchFamily="63" charset="-128"/>
      </a:defRPr>
    </a:lvl1pPr>
    <a:lvl2pPr marL="657225" indent="-2524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2pPr>
    <a:lvl3pPr marL="1012825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3pPr>
    <a:lvl4pPr marL="1417638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4pPr>
    <a:lvl5pPr marL="1822450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5pPr>
    <a:lvl6pPr marL="2026082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B3B013-054A-4D8A-97C9-C9AA586DCA0C}" type="slidenum">
              <a:rPr lang="de-DE" altLang="de-DE" sz="1000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58088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6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124931" name="Notizenplatzhalt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8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11313"/>
            <a:ext cx="3201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976813"/>
            <a:ext cx="9636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756997" y="2904943"/>
            <a:ext cx="7975385" cy="1549590"/>
          </a:xfrm>
        </p:spPr>
        <p:txBody>
          <a:bodyPr/>
          <a:lstStyle>
            <a:lvl1pPr>
              <a:defRPr sz="1900" b="1">
                <a:solidFill>
                  <a:srgbClr val="FF0000"/>
                </a:solidFill>
              </a:defRPr>
            </a:lvl1pPr>
            <a:lvl2pPr marL="0" indent="0">
              <a:buFontTx/>
              <a:buNone/>
              <a:defRPr sz="1600" b="1"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2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FC7F-C9B0-47F0-BAFF-87C6683B06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77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vierte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076950" y="1863240"/>
            <a:ext cx="2743200" cy="2176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95975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8" name="Titel 3"/>
          <p:cNvSpPr>
            <a:spLocks noGrp="1"/>
          </p:cNvSpPr>
          <p:nvPr>
            <p:ph type="title" idx="4294967295"/>
          </p:nvPr>
        </p:nvSpPr>
        <p:spPr>
          <a:xfrm>
            <a:off x="6074022" y="783270"/>
            <a:ext cx="2844311" cy="89027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de-CH" altLang="de-DE" dirty="0" smtClean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9CD7-44FE-4FA3-A800-F21E6E6F47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3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367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385" y="1350698"/>
            <a:ext cx="4865649" cy="3717000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2332" y="1431132"/>
            <a:ext cx="3341668" cy="3636000"/>
          </a:xfrm>
          <a:noFill/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478716" y="5401470"/>
            <a:ext cx="413238" cy="156104"/>
          </a:xfr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D5B4233D-FAE4-4C77-8AC1-AC9507A800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6034454" y="5402792"/>
            <a:ext cx="2259623" cy="154782"/>
          </a:xfrm>
          <a:prstGeom prst="rect">
            <a:avLst/>
          </a:prstGeo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r>
              <a:rPr lang="de-DE"/>
              <a:t>AGVS-Delegiertenversammlung 12.06.2013</a:t>
            </a:r>
          </a:p>
        </p:txBody>
      </p:sp>
    </p:spTree>
    <p:extLst>
      <p:ext uri="{BB962C8B-B14F-4D97-AF65-F5344CB8AC3E}">
        <p14:creationId xmlns:p14="http://schemas.microsoft.com/office/powerpoint/2010/main" val="11047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02769" y="5397500"/>
            <a:ext cx="1430215" cy="381000"/>
          </a:xfrm>
          <a:prstGeom prst="rect">
            <a:avLst/>
          </a:prstGeom>
          <a:ln/>
        </p:spPr>
        <p:txBody>
          <a:bodyPr lIns="81043" tIns="40522" rIns="81043" bIns="40522"/>
          <a:lstStyle>
            <a:lvl1pPr>
              <a:defRPr/>
            </a:lvl1pPr>
          </a:lstStyle>
          <a:p>
            <a:pPr>
              <a:defRPr/>
            </a:pPr>
            <a:fld id="{D723EF14-5117-43A7-9AF9-B93AA85DC19C}" type="datetime4">
              <a:rPr lang="de-DE"/>
              <a:pPr>
                <a:defRPr/>
              </a:pPr>
              <a:t>30. Oktober 2017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</a:t>
            </a:r>
            <a:fld id="{332141C2-7B6B-4FA9-BBDE-B0E1513D7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5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52775" y="1671982"/>
            <a:ext cx="8307692" cy="32398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6499-EB8D-423C-8D65-7D31B1E8DE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3748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" y="1468173"/>
            <a:ext cx="914399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30B8-4011-4AF8-9F67-C34583C6BF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59191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57200" y="1667950"/>
            <a:ext cx="8307692" cy="949523"/>
          </a:xfrm>
        </p:spPr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52775" y="2677480"/>
            <a:ext cx="8307692" cy="22343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5C64-B96C-4DB5-9313-6E5F96ACAD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344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674892"/>
            <a:ext cx="4916852" cy="3522869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6777" y="1460236"/>
            <a:ext cx="3337227" cy="375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8375-C1D3-449C-A425-2CB4F2BC42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9755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6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0" indent="0">
              <a:spcBef>
                <a:spcPts val="851"/>
              </a:spcBef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B391-B268-48AB-83B3-C470226C9F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65663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315168" indent="-315168">
              <a:spcBef>
                <a:spcPts val="851"/>
              </a:spcBef>
              <a:buFont typeface="Arial" pitchFamily="34" charset="0"/>
              <a:buChar char="•"/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41C6-4C66-4537-8D17-1A807E8472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4105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9" y="1382200"/>
            <a:ext cx="4984615" cy="375000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7633" y="1452298"/>
            <a:ext cx="333636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BB4E-E255-44EC-A012-BE70BEE2C0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78259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7" y="1382200"/>
            <a:ext cx="8307692" cy="75522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D841-F2F4-4163-A6C8-49E55F443E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9423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2188" y="5402263"/>
            <a:ext cx="1563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65903F9D-3CC1-4E14-829A-C0AD91E278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449388"/>
            <a:ext cx="8307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546100"/>
            <a:ext cx="83073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50850" y="5397500"/>
            <a:ext cx="2895600" cy="201613"/>
          </a:xfrm>
          <a:prstGeom prst="rect">
            <a:avLst/>
          </a:prstGeom>
        </p:spPr>
        <p:txBody>
          <a:bodyPr vert="horz" lIns="81043" tIns="40522" rIns="81043" bIns="40522" rtlCol="0" anchor="t"/>
          <a:lstStyle>
            <a:lvl1pPr algn="l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0"/>
            <a:ext cx="7112000" cy="300038"/>
          </a:xfrm>
          <a:prstGeom prst="rect">
            <a:avLst/>
          </a:prstGeom>
          <a:solidFill>
            <a:srgbClr val="78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7158038" y="0"/>
            <a:ext cx="1985962" cy="300038"/>
          </a:xfrm>
          <a:prstGeom prst="rect">
            <a:avLst/>
          </a:prstGeom>
          <a:solidFill>
            <a:srgbClr val="DCE3EC"/>
          </a:solidFill>
          <a:ln>
            <a:noFill/>
          </a:ln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pic>
        <p:nvPicPr>
          <p:cNvPr id="2" name="Grafik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475" y="47625"/>
            <a:ext cx="1195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2" r:id="rId3"/>
    <p:sldLayoutId id="2147485709" r:id="rId4"/>
    <p:sldLayoutId id="2147485710" r:id="rId5"/>
    <p:sldLayoutId id="2147485703" r:id="rId6"/>
    <p:sldLayoutId id="2147485704" r:id="rId7"/>
    <p:sldLayoutId id="2147485705" r:id="rId8"/>
    <p:sldLayoutId id="2147485706" r:id="rId9"/>
    <p:sldLayoutId id="2147485711" r:id="rId10"/>
    <p:sldLayoutId id="2147485712" r:id="rId11"/>
    <p:sldLayoutId id="2147485713" r:id="rId12"/>
    <p:sldLayoutId id="2147485716" r:id="rId13"/>
    <p:sldLayoutId id="214748571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1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674688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2pPr>
      <a:lvl3pPr marL="107950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3pPr>
      <a:lvl4pPr marL="1450975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4pPr>
      <a:lvl5pPr marL="18224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5pPr>
      <a:lvl6pPr marL="2228690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6pPr>
      <a:lvl7pPr marL="2633906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7pPr>
      <a:lvl8pPr marL="3039123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8pPr>
      <a:lvl9pPr marL="3444339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de-DE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rjeta.berisha@agvs-upsa.ch" TargetMode="External"/><Relationship Id="rId3" Type="http://schemas.openxmlformats.org/officeDocument/2006/relationships/hyperlink" Target="http://www.facebook.com/myfuture.agvs" TargetMode="External"/><Relationship Id="rId7" Type="http://schemas.openxmlformats.org/officeDocument/2006/relationships/hyperlink" Target="http://www.autoberufe.ch/de/blo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mailto:olivier.maeder@agvs-upsa.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maeder@agvs-upsa.ch" TargetMode="External"/><Relationship Id="rId2" Type="http://schemas.openxmlformats.org/officeDocument/2006/relationships/hyperlink" Target="mailto:jennifer.isenschmid@agvs-upsa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berufe.ch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jeifhtT_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youtube.com/watch?v=Ne1fyEvPxdU" TargetMode="External"/><Relationship Id="rId4" Type="http://schemas.openxmlformats.org/officeDocument/2006/relationships/hyperlink" Target="http://www.youtube.com/watch?v=UAI3GSWKKX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be.ch/system/files/Sektionen/Sektion_Bern/Berufsbildner/leitfaden_schnupperpraktikum.pdf" TargetMode="External"/><Relationship Id="rId2" Type="http://schemas.openxmlformats.org/officeDocument/2006/relationships/hyperlink" Target="http://www.agvs-upsa.ch/de/berufsbildung/berufliche-grundbildung/fuer-ausbildn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berufsberatung.ch/dyn/1254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gvs-upsa.ch/de/dienstleistungen/kommunikation/beruf-und-karriere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1n_H9EGty6BQs5BG542k9w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upsa.ch/system/files/agvs/Dienstleistungen/Kommunikation/20150106_dossier_d.pdf" TargetMode="External"/><Relationship Id="rId2" Type="http://schemas.openxmlformats.org/officeDocument/2006/relationships/hyperlink" Target="http://www.agvs-upsa.ch/de/dienstleistungen/kommunikation/messe-materia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1"/>
          <p:cNvSpPr>
            <a:spLocks noGrp="1"/>
          </p:cNvSpPr>
          <p:nvPr>
            <p:ph sz="quarter" idx="10"/>
          </p:nvPr>
        </p:nvSpPr>
        <p:spPr>
          <a:xfrm>
            <a:off x="757238" y="2905125"/>
            <a:ext cx="7975600" cy="1549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CH" altLang="de-DE" sz="1800" dirty="0" smtClean="0">
                <a:ea typeface="ＭＳ Ｐゴシック" pitchFamily="34" charset="-128"/>
              </a:rPr>
              <a:t>Präsentation für Organisatoren rund um die Autoberufe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1800" b="0" dirty="0" smtClean="0">
                <a:solidFill>
                  <a:schemeClr val="tx1"/>
                </a:solidFill>
                <a:ea typeface="ＭＳ Ｐゴシック" pitchFamily="34" charset="-128"/>
              </a:rPr>
              <a:t>AGVS/UPSA – STARK IN AUTOS</a:t>
            </a:r>
          </a:p>
          <a:p>
            <a:pPr eaLnBrk="1" hangingPunct="1">
              <a:spcBef>
                <a:spcPct val="50000"/>
              </a:spcBef>
            </a:pPr>
            <a:endParaRPr lang="de-CH" altLang="de-DE" sz="18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6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 smtClean="0"/>
              <a:t>Ideenpool Berufsmessen:</a:t>
            </a:r>
          </a:p>
          <a:p>
            <a:r>
              <a:rPr lang="de-CH" dirty="0" smtClean="0"/>
              <a:t>Nachwuchsrekrutierung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1667950"/>
            <a:ext cx="4962143" cy="336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343103"/>
            <a:ext cx="8307692" cy="750000"/>
          </a:xfrm>
        </p:spPr>
        <p:txBody>
          <a:bodyPr/>
          <a:lstStyle/>
          <a:p>
            <a:r>
              <a:rPr lang="fr-CH" dirty="0" err="1" smtClean="0"/>
              <a:t>Berufsmessen</a:t>
            </a:r>
            <a:r>
              <a:rPr lang="fr-CH" dirty="0" smtClean="0"/>
              <a:t>: </a:t>
            </a:r>
            <a:r>
              <a:rPr lang="fr-CH" dirty="0" err="1" smtClean="0"/>
              <a:t>Ideenpool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>
          <a:xfrm>
            <a:off x="450850" y="886049"/>
            <a:ext cx="8307692" cy="4608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Nutzfahrzeug</a:t>
            </a:r>
            <a:r>
              <a:rPr lang="fr-CH" sz="1200" dirty="0" smtClean="0"/>
              <a:t> – </a:t>
            </a:r>
            <a:r>
              <a:rPr lang="fr-CH" sz="1200" dirty="0" err="1" smtClean="0"/>
              <a:t>angehoben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Motoren</a:t>
            </a:r>
            <a:r>
              <a:rPr lang="fr-CH" sz="1200" dirty="0" smtClean="0"/>
              <a:t> / </a:t>
            </a:r>
            <a:r>
              <a:rPr lang="fr-CH" sz="1200" dirty="0" err="1" smtClean="0"/>
              <a:t>Schnittmodelle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Lernende</a:t>
            </a:r>
            <a:r>
              <a:rPr lang="fr-CH" sz="1200" dirty="0" smtClean="0"/>
              <a:t> </a:t>
            </a:r>
            <a:r>
              <a:rPr lang="fr-CH" sz="1200" dirty="0" err="1" smtClean="0"/>
              <a:t>konsequent</a:t>
            </a:r>
            <a:r>
              <a:rPr lang="fr-CH" sz="1200" dirty="0" smtClean="0"/>
              <a:t> </a:t>
            </a:r>
            <a:r>
              <a:rPr lang="fr-CH" sz="1200" dirty="0" err="1" smtClean="0"/>
              <a:t>einsetzen</a:t>
            </a:r>
            <a:r>
              <a:rPr lang="fr-CH" sz="1200" dirty="0" smtClean="0"/>
              <a:t> und </a:t>
            </a:r>
            <a:r>
              <a:rPr lang="fr-CH" sz="1200" dirty="0" err="1" smtClean="0"/>
              <a:t>betreuen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Praxisposten</a:t>
            </a:r>
            <a:r>
              <a:rPr lang="fr-CH" sz="1200" dirty="0" smtClean="0"/>
              <a:t> / </a:t>
            </a:r>
            <a:r>
              <a:rPr lang="fr-CH" sz="1200" dirty="0" err="1" smtClean="0"/>
              <a:t>Wettbewerb</a:t>
            </a:r>
            <a:r>
              <a:rPr lang="fr-CH" sz="1200" dirty="0" smtClean="0"/>
              <a:t> </a:t>
            </a:r>
            <a:r>
              <a:rPr lang="fr-CH" sz="1200" dirty="0" smtClean="0">
                <a:sym typeface="Wingdings" panose="05000000000000000000" pitchFamily="2" charset="2"/>
              </a:rPr>
              <a:t> </a:t>
            </a:r>
            <a:r>
              <a:rPr lang="fr-CH" sz="1200" dirty="0" err="1" smtClean="0">
                <a:sym typeface="Wingdings" panose="05000000000000000000" pitchFamily="2" charset="2"/>
              </a:rPr>
              <a:t>weniger</a:t>
            </a:r>
            <a:r>
              <a:rPr lang="fr-CH" sz="1200" dirty="0" smtClean="0">
                <a:sym typeface="Wingdings" panose="05000000000000000000" pitchFamily="2" charset="2"/>
              </a:rPr>
              <a:t> </a:t>
            </a:r>
            <a:r>
              <a:rPr lang="fr-CH" sz="1200" dirty="0" err="1" smtClean="0">
                <a:sym typeface="Wingdings" panose="05000000000000000000" pitchFamily="2" charset="2"/>
              </a:rPr>
              <a:t>ist</a:t>
            </a:r>
            <a:r>
              <a:rPr lang="fr-CH" sz="1200" dirty="0" smtClean="0">
                <a:sym typeface="Wingdings" panose="05000000000000000000" pitchFamily="2" charset="2"/>
              </a:rPr>
              <a:t> mehr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>
                <a:sym typeface="Wingdings" panose="05000000000000000000" pitchFamily="2" charset="2"/>
              </a:rPr>
              <a:t>Basteln</a:t>
            </a:r>
            <a:r>
              <a:rPr lang="fr-CH" sz="1200" dirty="0" smtClean="0">
                <a:sym typeface="Wingdings" panose="05000000000000000000" pitchFamily="2" charset="2"/>
              </a:rPr>
              <a:t> – </a:t>
            </a:r>
            <a:r>
              <a:rPr lang="fr-CH" sz="1200" dirty="0" err="1" smtClean="0">
                <a:sym typeface="Wingdings" panose="05000000000000000000" pitchFamily="2" charset="2"/>
              </a:rPr>
              <a:t>Autöli</a:t>
            </a:r>
            <a:endParaRPr lang="fr-CH" sz="12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>
                <a:sym typeface="Wingdings" panose="05000000000000000000" pitchFamily="2" charset="2"/>
              </a:rPr>
              <a:t>Berufswahl</a:t>
            </a:r>
            <a:r>
              <a:rPr lang="fr-CH" sz="1200" dirty="0" smtClean="0">
                <a:sym typeface="Wingdings" panose="05000000000000000000" pitchFamily="2" charset="2"/>
              </a:rPr>
              <a:t> </a:t>
            </a:r>
            <a:r>
              <a:rPr lang="fr-CH" sz="1200" dirty="0">
                <a:sym typeface="Wingdings" panose="05000000000000000000" pitchFamily="2" charset="2"/>
              </a:rPr>
              <a:t>A</a:t>
            </a:r>
            <a:r>
              <a:rPr lang="fr-CH" sz="1200" dirty="0" smtClean="0">
                <a:sym typeface="Wingdings" panose="05000000000000000000" pitchFamily="2" charset="2"/>
              </a:rPr>
              <a:t>pp (</a:t>
            </a:r>
            <a:r>
              <a:rPr lang="fr-CH" sz="1200" dirty="0" err="1" smtClean="0">
                <a:sym typeface="Wingdings" panose="05000000000000000000" pitchFamily="2" charset="2"/>
              </a:rPr>
              <a:t>Touchscreen</a:t>
            </a:r>
            <a:r>
              <a:rPr lang="fr-CH" sz="1200" dirty="0" smtClean="0">
                <a:sym typeface="Wingdings" panose="05000000000000000000" pitchFamily="2" charset="2"/>
              </a:rPr>
              <a:t> / iPad)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Give</a:t>
            </a:r>
            <a:r>
              <a:rPr lang="fr-CH" sz="1200" dirty="0" smtClean="0"/>
              <a:t> </a:t>
            </a:r>
            <a:r>
              <a:rPr lang="fr-CH" sz="1200" dirty="0" err="1" smtClean="0"/>
              <a:t>aways</a:t>
            </a:r>
            <a:r>
              <a:rPr lang="fr-CH" sz="1200" dirty="0" smtClean="0"/>
              <a:t> (</a:t>
            </a:r>
            <a:r>
              <a:rPr lang="fr-CH" sz="1200" dirty="0" err="1" smtClean="0"/>
              <a:t>Energy</a:t>
            </a:r>
            <a:r>
              <a:rPr lang="fr-CH" sz="1200" dirty="0" smtClean="0"/>
              <a:t> Drink)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Grund</a:t>
            </a:r>
            <a:r>
              <a:rPr lang="fr-CH" sz="1200" dirty="0" smtClean="0"/>
              <a:t>- und </a:t>
            </a:r>
            <a:r>
              <a:rPr lang="fr-CH" sz="1200" dirty="0" err="1" smtClean="0"/>
              <a:t>Weiterbildung</a:t>
            </a:r>
            <a:r>
              <a:rPr lang="fr-CH" sz="1200" dirty="0" smtClean="0"/>
              <a:t> </a:t>
            </a:r>
            <a:r>
              <a:rPr lang="fr-CH" sz="1200" dirty="0" err="1" smtClean="0"/>
              <a:t>vorstellen</a:t>
            </a:r>
            <a:r>
              <a:rPr lang="fr-CH" sz="1200" dirty="0" smtClean="0"/>
              <a:t> </a:t>
            </a:r>
            <a:r>
              <a:rPr lang="fr-CH" sz="1200" dirty="0" smtClean="0">
                <a:sym typeface="Wingdings" panose="05000000000000000000" pitchFamily="2" charset="2"/>
              </a:rPr>
              <a:t> </a:t>
            </a:r>
            <a:r>
              <a:rPr lang="fr-CH" sz="1200" dirty="0" err="1" smtClean="0">
                <a:sym typeface="Wingdings" panose="05000000000000000000" pitchFamily="2" charset="2"/>
              </a:rPr>
              <a:t>Karrierenmöglichkeiten</a:t>
            </a:r>
            <a:r>
              <a:rPr lang="fr-CH" sz="1200" dirty="0" smtClean="0">
                <a:sym typeface="Wingdings" panose="05000000000000000000" pitchFamily="2" charset="2"/>
              </a:rPr>
              <a:t> </a:t>
            </a:r>
            <a:r>
              <a:rPr lang="fr-CH" sz="1200" dirty="0" err="1" smtClean="0">
                <a:sym typeface="Wingdings" panose="05000000000000000000" pitchFamily="2" charset="2"/>
              </a:rPr>
              <a:t>aufzeigen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smtClean="0"/>
              <a:t>Facebook (</a:t>
            </a:r>
            <a:r>
              <a:rPr lang="fr-CH" sz="1200" dirty="0" err="1" smtClean="0"/>
              <a:t>Ankündigung</a:t>
            </a:r>
            <a:r>
              <a:rPr lang="fr-CH" sz="1200" dirty="0" smtClean="0"/>
              <a:t> / </a:t>
            </a:r>
            <a:r>
              <a:rPr lang="fr-CH" sz="1200" dirty="0" err="1" smtClean="0"/>
              <a:t>Impressionen</a:t>
            </a:r>
            <a:r>
              <a:rPr lang="fr-CH" sz="1200" dirty="0" smtClean="0"/>
              <a:t>) / </a:t>
            </a:r>
            <a:r>
              <a:rPr lang="fr-CH" sz="1200" dirty="0" err="1" smtClean="0"/>
              <a:t>Wettbewerb</a:t>
            </a:r>
            <a:r>
              <a:rPr lang="fr-CH" sz="1200" dirty="0" smtClean="0"/>
              <a:t> (</a:t>
            </a:r>
            <a:r>
              <a:rPr lang="fr-CH" sz="1200" dirty="0" err="1" smtClean="0"/>
              <a:t>Kinotickets</a:t>
            </a:r>
            <a:r>
              <a:rPr lang="fr-CH" sz="1200" dirty="0" smtClean="0"/>
              <a:t> </a:t>
            </a:r>
            <a:r>
              <a:rPr lang="fr-CH" sz="1200" dirty="0" err="1" smtClean="0"/>
              <a:t>Fast</a:t>
            </a:r>
            <a:r>
              <a:rPr lang="fr-CH" sz="1200" dirty="0" smtClean="0"/>
              <a:t> &amp; </a:t>
            </a:r>
            <a:r>
              <a:rPr lang="fr-CH" sz="1200" dirty="0" err="1" smtClean="0"/>
              <a:t>Furious</a:t>
            </a:r>
            <a:r>
              <a:rPr lang="fr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Einsatz</a:t>
            </a:r>
            <a:r>
              <a:rPr lang="fr-CH" sz="1200" dirty="0" smtClean="0"/>
              <a:t> </a:t>
            </a:r>
            <a:r>
              <a:rPr lang="fr-CH" sz="1200" dirty="0" err="1" smtClean="0"/>
              <a:t>Diagnostegeräte</a:t>
            </a:r>
            <a:r>
              <a:rPr lang="fr-CH" sz="1200" dirty="0" smtClean="0"/>
              <a:t> / </a:t>
            </a:r>
            <a:r>
              <a:rPr lang="fr-CH" sz="1200" dirty="0" err="1" smtClean="0"/>
              <a:t>Ansteuern</a:t>
            </a:r>
            <a:r>
              <a:rPr lang="fr-CH" sz="1200" dirty="0" smtClean="0"/>
              <a:t> </a:t>
            </a:r>
            <a:r>
              <a:rPr lang="fr-CH" sz="1200" dirty="0" err="1" smtClean="0"/>
              <a:t>von</a:t>
            </a:r>
            <a:r>
              <a:rPr lang="fr-CH" sz="1200" dirty="0" smtClean="0"/>
              <a:t> </a:t>
            </a:r>
            <a:r>
              <a:rPr lang="fr-CH" sz="1200" dirty="0" err="1" smtClean="0"/>
              <a:t>Komponenten</a:t>
            </a:r>
            <a:r>
              <a:rPr lang="fr-CH" sz="1200" dirty="0"/>
              <a:t> </a:t>
            </a:r>
            <a:r>
              <a:rPr lang="fr-CH" sz="1200" dirty="0" smtClean="0"/>
              <a:t>(</a:t>
            </a:r>
            <a:r>
              <a:rPr lang="fr-CH" sz="1200" dirty="0" err="1" smtClean="0"/>
              <a:t>Getriebe</a:t>
            </a:r>
            <a:r>
              <a:rPr lang="fr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Kooperationen</a:t>
            </a:r>
            <a:r>
              <a:rPr lang="fr-CH" sz="1200" dirty="0" smtClean="0"/>
              <a:t> mit ASTAG / VSCI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smtClean="0"/>
              <a:t>Formel 1 – Simulator, Rad </a:t>
            </a:r>
            <a:r>
              <a:rPr lang="fr-CH" sz="1200" dirty="0" err="1" smtClean="0"/>
              <a:t>wechseln</a:t>
            </a:r>
            <a:r>
              <a:rPr lang="fr-CH" sz="1200" dirty="0" smtClean="0"/>
              <a:t> </a:t>
            </a:r>
            <a:r>
              <a:rPr lang="fr-CH" sz="1200" dirty="0" err="1" smtClean="0"/>
              <a:t>auf</a:t>
            </a:r>
            <a:r>
              <a:rPr lang="fr-CH" sz="1200" dirty="0" smtClean="0"/>
              <a:t> </a:t>
            </a:r>
            <a:r>
              <a:rPr lang="fr-CH" sz="1200" dirty="0" err="1" smtClean="0"/>
              <a:t>Zeit</a:t>
            </a:r>
            <a:r>
              <a:rPr lang="fr-CH" sz="1200" dirty="0" smtClean="0"/>
              <a:t> (</a:t>
            </a:r>
            <a:r>
              <a:rPr lang="fr-CH" sz="1200" dirty="0" err="1" smtClean="0"/>
              <a:t>Ansporn</a:t>
            </a:r>
            <a:r>
              <a:rPr lang="fr-CH" sz="1200" dirty="0" smtClean="0"/>
              <a:t> </a:t>
            </a:r>
            <a:r>
              <a:rPr lang="fr-CH" sz="1200" dirty="0" err="1" smtClean="0"/>
              <a:t>zu</a:t>
            </a:r>
            <a:r>
              <a:rPr lang="fr-CH" sz="1200" dirty="0" smtClean="0"/>
              <a:t> </a:t>
            </a:r>
            <a:r>
              <a:rPr lang="fr-CH" sz="1200" dirty="0" err="1" smtClean="0"/>
              <a:t>Wettbewerb</a:t>
            </a:r>
            <a:r>
              <a:rPr lang="fr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200" dirty="0" smtClean="0"/>
              <a:t>Eigener </a:t>
            </a:r>
            <a:r>
              <a:rPr lang="de-CH" sz="1200" dirty="0"/>
              <a:t>Stand mit Parcours – Posten, Wettbewerb inkl. Nachfassung, </a:t>
            </a:r>
            <a:r>
              <a:rPr lang="de-CH" sz="1200" dirty="0" smtClean="0"/>
              <a:t>SMART komplett </a:t>
            </a:r>
            <a:r>
              <a:rPr lang="de-CH" sz="1200" dirty="0"/>
              <a:t>zerlegen (BS/BL</a:t>
            </a:r>
            <a:r>
              <a:rPr lang="de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200" dirty="0" smtClean="0"/>
              <a:t>Gruppe </a:t>
            </a:r>
            <a:r>
              <a:rPr lang="de-CH" sz="1200" dirty="0"/>
              <a:t>Lernende baut ein Auto zusammen „Es entsteht ein Auto“ Suzuki </a:t>
            </a:r>
            <a:r>
              <a:rPr lang="de-CH" sz="1200" dirty="0" smtClean="0"/>
              <a:t>als Bausatz </a:t>
            </a:r>
            <a:r>
              <a:rPr lang="de-CH" sz="1200" dirty="0"/>
              <a:t>(AG).</a:t>
            </a:r>
            <a:endParaRPr lang="fr-CH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smtClean="0"/>
              <a:t>…</a:t>
            </a:r>
            <a:endParaRPr lang="fr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450850" y="5397500"/>
            <a:ext cx="3977134" cy="201613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Ideenpool Berufsmessen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2076" b="2407"/>
          <a:stretch/>
        </p:blipFill>
        <p:spPr>
          <a:xfrm>
            <a:off x="6084168" y="265212"/>
            <a:ext cx="2944422" cy="300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5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534B33-86CC-49B1-8B8B-94B35C820DE9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800" smtClean="0"/>
          </a:p>
        </p:txBody>
      </p:sp>
      <p:pic>
        <p:nvPicPr>
          <p:cNvPr id="6" name="Picture 2" descr="\\Client\F$\14-09 AGVS Superstar 2014\Schweizermeister\Gruppe 1-6-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216"/>
            <a:ext cx="5286013" cy="293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Client\F$\14-09 AGVS Superstar 2014\Schweizermeister\Gruppe 7-12-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413605"/>
            <a:ext cx="3816424" cy="211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772" y="409228"/>
            <a:ext cx="3360832" cy="228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l="3155" r="2304"/>
          <a:stretch/>
        </p:blipFill>
        <p:spPr>
          <a:xfrm>
            <a:off x="6012160" y="3222889"/>
            <a:ext cx="2796108" cy="21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BA8D377-ACDE-4144-9753-7F8BBC9EDA3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1316"/>
            <a:ext cx="5112568" cy="290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125" y="769268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jf.AGVSBE\AppData\Local\Microsoft\Windows\Temporary Internet Files\Content.Outlook\6DHBSPCE\Foto (1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344" y="514400"/>
            <a:ext cx="3646167" cy="227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6FF1F1-B69E-41C1-A6F3-86B872B23091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277344" y="3123408"/>
            <a:ext cx="3646167" cy="227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3420" y="514400"/>
            <a:ext cx="3344966" cy="1066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r>
              <a:rPr lang="de-CH" sz="1600" b="1" dirty="0" smtClean="0">
                <a:solidFill>
                  <a:srgbClr val="FF0000"/>
                </a:solidFill>
                <a:latin typeface="Arial"/>
              </a:rPr>
              <a:t>Bastel-Kit</a:t>
            </a:r>
          </a:p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Informationen / Bestellungen:</a:t>
            </a: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Thomas.jaeggi@agvs-upsa.ch</a:t>
            </a:r>
            <a:endParaRPr lang="de-CH" sz="16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5" r="7258" b="2527"/>
          <a:stretch/>
        </p:blipFill>
        <p:spPr>
          <a:xfrm>
            <a:off x="516889" y="2482781"/>
            <a:ext cx="3735545" cy="29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42"/>
          <a:stretch/>
        </p:blipFill>
        <p:spPr bwMode="auto">
          <a:xfrm>
            <a:off x="3652295" y="514400"/>
            <a:ext cx="1471139" cy="162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7220"/>
            <a:ext cx="8471150" cy="166878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686397" y="349196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CH" dirty="0" smtClean="0">
                <a:hlinkClick r:id="rId3"/>
              </a:rPr>
              <a:t>www.facebook.com/myfuture.agvs</a:t>
            </a:r>
            <a:endParaRPr lang="de-CH" dirty="0" smtClean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</a:rPr>
              <a:t>Zusammenarbeit Importeure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397" y="2116997"/>
            <a:ext cx="3744416" cy="12711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/>
          <a:srcRect l="3489" t="18405" r="2479" b="3452"/>
          <a:stretch/>
        </p:blipFill>
        <p:spPr>
          <a:xfrm>
            <a:off x="6660232" y="2116997"/>
            <a:ext cx="2016224" cy="35903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75" y="2065412"/>
            <a:ext cx="2220693" cy="36134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86397" y="401537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CH" dirty="0" smtClean="0">
                <a:hlinkClick r:id="rId7"/>
              </a:rPr>
              <a:t>www.autoberufe.ch/de/blog</a:t>
            </a:r>
            <a:endParaRPr lang="de-CH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686397" y="4587676"/>
            <a:ext cx="388843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dirty="0" smtClean="0"/>
              <a:t>Bitte Texte und </a:t>
            </a:r>
            <a:r>
              <a:rPr lang="de-CH" dirty="0" err="1" smtClean="0"/>
              <a:t>Photos</a:t>
            </a:r>
            <a:r>
              <a:rPr lang="de-CH" dirty="0" smtClean="0"/>
              <a:t> senden an: </a:t>
            </a:r>
            <a:r>
              <a:rPr lang="de-DE" u="sng" dirty="0" smtClean="0">
                <a:hlinkClick r:id="rId8"/>
              </a:rPr>
              <a:t>arjeta.berisha@agvs-upsa.ch</a:t>
            </a:r>
            <a:r>
              <a:rPr lang="de-DE" u="sng" dirty="0" smtClean="0"/>
              <a:t> </a:t>
            </a:r>
            <a:r>
              <a:rPr lang="de-DE" u="sng" dirty="0" smtClean="0">
                <a:hlinkClick r:id="rId9"/>
              </a:rPr>
              <a:t>olivier.maeder@agvs-upsa.ch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92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Autoberufe Blog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A8D377-ACDE-4144-9753-7F8BBC9EDA3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251520" y="1688297"/>
            <a:ext cx="3972442" cy="3239823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Start: </a:t>
            </a:r>
            <a:br>
              <a:rPr lang="de-CH" dirty="0" smtClean="0"/>
            </a:br>
            <a:r>
              <a:rPr lang="de-CH" dirty="0" err="1" smtClean="0"/>
              <a:t>WorldSkills</a:t>
            </a:r>
            <a:r>
              <a:rPr lang="de-CH" dirty="0" smtClean="0"/>
              <a:t> </a:t>
            </a:r>
            <a:r>
              <a:rPr lang="de-CH" dirty="0" smtClean="0"/>
              <a:t>2017 </a:t>
            </a:r>
            <a:r>
              <a:rPr lang="de-CH" dirty="0" smtClean="0"/>
              <a:t>mit Olivier Maeder als</a:t>
            </a:r>
            <a:br>
              <a:rPr lang="de-CH" dirty="0" smtClean="0"/>
            </a:br>
            <a:r>
              <a:rPr lang="de-CH" dirty="0" smtClean="0"/>
              <a:t>fliegenden Reporter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Wie geht es weiter?</a:t>
            </a:r>
            <a:br>
              <a:rPr lang="de-CH" dirty="0" smtClean="0"/>
            </a:b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/>
              <a:t>wöchentliche </a:t>
            </a:r>
            <a:r>
              <a:rPr lang="de-CH" dirty="0" smtClean="0"/>
              <a:t>aktuelle Beiträge</a:t>
            </a:r>
            <a:r>
              <a:rPr lang="de-CH" dirty="0"/>
              <a:t/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smtClean="0"/>
              <a:t>Berufsmessen</a:t>
            </a:r>
            <a:r>
              <a:rPr lang="de-CH" dirty="0"/>
              <a:t/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Begleitung Lernende ab Oktober 2015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42412" y="3773215"/>
            <a:ext cx="4032448" cy="138959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303912" indent="-303912" algn="l" rtl="0" eaLnBrk="0" fontAlgn="base" hangingPunct="0">
              <a:lnSpc>
                <a:spcPct val="150000"/>
              </a:lnSpc>
              <a:spcBef>
                <a:spcPts val="851"/>
              </a:spcBef>
              <a:spcAft>
                <a:spcPct val="0"/>
              </a:spcAft>
              <a:buFont typeface="+mj-lt"/>
              <a:buAutoNum type="arabicPeriod"/>
              <a:tabLst>
                <a:tab pos="6359646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b="1" kern="0" dirty="0" smtClean="0"/>
              <a:t>Wir zählen auf Ihre Unterstützung!</a:t>
            </a:r>
            <a:br>
              <a:rPr lang="de-CH" b="1" kern="0" dirty="0" smtClean="0"/>
            </a:br>
            <a:r>
              <a:rPr lang="de-CH" dirty="0" smtClean="0"/>
              <a:t>Bitte </a:t>
            </a:r>
            <a:r>
              <a:rPr lang="de-CH" dirty="0"/>
              <a:t>Texte und </a:t>
            </a:r>
            <a:r>
              <a:rPr lang="de-CH" dirty="0" err="1"/>
              <a:t>Photos</a:t>
            </a:r>
            <a:r>
              <a:rPr lang="de-CH" dirty="0"/>
              <a:t> </a:t>
            </a:r>
            <a:r>
              <a:rPr lang="de-CH" dirty="0" smtClean="0"/>
              <a:t>senden an</a:t>
            </a:r>
            <a:r>
              <a:rPr lang="de-CH" dirty="0"/>
              <a:t>: </a:t>
            </a:r>
            <a:r>
              <a:rPr lang="de-DE" dirty="0" smtClean="0">
                <a:hlinkClick r:id="rId2"/>
              </a:rPr>
              <a:t>arjeta.berisha@agvs-upsa.ch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>
                <a:hlinkClick r:id="rId3"/>
              </a:rPr>
              <a:t>olivier.maeder@agvs-upsa.ch</a:t>
            </a:r>
            <a:endParaRPr lang="de-CH" b="1" kern="0" dirty="0" smtClean="0"/>
          </a:p>
          <a:p>
            <a:endParaRPr lang="de-CH" b="1" kern="0" dirty="0" smtClean="0"/>
          </a:p>
          <a:p>
            <a:endParaRPr lang="de-CH" b="1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b="12539"/>
          <a:stretch/>
        </p:blipFill>
        <p:spPr>
          <a:xfrm>
            <a:off x="4949597" y="920978"/>
            <a:ext cx="4194403" cy="39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de-CH" altLang="de-DE" smtClean="0">
                <a:ea typeface="ＭＳ Ｐゴシック" pitchFamily="34" charset="-128"/>
              </a:rPr>
              <a:t>Vollbild und Text</a:t>
            </a:r>
            <a:br>
              <a:rPr lang="de-CH" altLang="de-DE" smtClean="0">
                <a:ea typeface="ＭＳ Ｐゴシック" pitchFamily="34" charset="-128"/>
              </a:rPr>
            </a:br>
            <a:r>
              <a:rPr lang="de-CH" altLang="de-DE" smtClean="0">
                <a:ea typeface="ＭＳ Ｐゴシック" pitchFamily="34" charset="-128"/>
              </a:rPr>
              <a:t>Xy</a:t>
            </a:r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 smtClean="0">
                <a:solidFill>
                  <a:schemeClr val="bg1"/>
                </a:solidFill>
              </a:rPr>
              <a:t>((Fusszeile)) Lorem ipsum dolor sit amet.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de-DE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800" b="1" smtClean="0">
              <a:solidFill>
                <a:schemeClr val="bg1"/>
              </a:solidFill>
            </a:endParaRPr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4" t="10895" r="15143" b="9611"/>
          <a:stretch/>
        </p:blipFill>
        <p:spPr bwMode="auto">
          <a:xfrm>
            <a:off x="-36512" y="942"/>
            <a:ext cx="9180512" cy="571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7744" y="42976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hlinkClick r:id="rId3"/>
              </a:rPr>
              <a:t>www.autoberufe.ch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59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6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49300"/>
          </a:xfrm>
          <a:ln/>
        </p:spPr>
        <p:txBody>
          <a:bodyPr/>
          <a:lstStyle/>
          <a:p>
            <a:pPr eaLnBrk="1" hangingPunct="1"/>
            <a:r>
              <a:rPr lang="de-CH" altLang="de-DE" dirty="0" smtClean="0">
                <a:ea typeface="ＭＳ Ｐゴシック" pitchFamily="34" charset="-128"/>
              </a:rPr>
              <a:t>Inhaltsverzeichnis</a:t>
            </a:r>
          </a:p>
        </p:txBody>
      </p:sp>
      <p:sp>
        <p:nvSpPr>
          <p:cNvPr id="9219" name="Inhaltsplatzhalter 4"/>
          <p:cNvSpPr>
            <a:spLocks noGrp="1"/>
          </p:cNvSpPr>
          <p:nvPr>
            <p:ph idx="12"/>
          </p:nvPr>
        </p:nvSpPr>
        <p:spPr>
          <a:xfrm>
            <a:off x="452438" y="1671638"/>
            <a:ext cx="8307387" cy="3240087"/>
          </a:xfrm>
        </p:spPr>
        <p:txBody>
          <a:bodyPr/>
          <a:lstStyle/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Kinospot «Mission </a:t>
            </a:r>
            <a:r>
              <a:rPr lang="de-CH" altLang="de-DE" dirty="0" err="1" smtClean="0">
                <a:ea typeface="ＭＳ Ｐゴシック" pitchFamily="34" charset="-128"/>
              </a:rPr>
              <a:t>Possible</a:t>
            </a:r>
            <a:r>
              <a:rPr lang="de-CH" altLang="de-DE" dirty="0" smtClean="0">
                <a:ea typeface="ＭＳ Ｐゴシック" pitchFamily="34" charset="-128"/>
              </a:rPr>
              <a:t>»	3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Leitfaden Schnupperpraktikum	4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Beruf &amp; Karriere: Konzept	5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Berufsfilm	6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Touchscreen	7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err="1" smtClean="0">
                <a:ea typeface="ＭＳ Ｐゴシック" pitchFamily="34" charset="-128"/>
              </a:rPr>
              <a:t>Give</a:t>
            </a:r>
            <a:r>
              <a:rPr lang="de-CH" altLang="de-DE" dirty="0" smtClean="0">
                <a:ea typeface="ＭＳ Ｐゴシック" pitchFamily="34" charset="-128"/>
              </a:rPr>
              <a:t> </a:t>
            </a:r>
            <a:r>
              <a:rPr lang="de-CH" altLang="de-DE" dirty="0" err="1" smtClean="0">
                <a:ea typeface="ＭＳ Ｐゴシック" pitchFamily="34" charset="-128"/>
              </a:rPr>
              <a:t>Aways</a:t>
            </a:r>
            <a:r>
              <a:rPr lang="de-CH" altLang="de-DE" dirty="0" smtClean="0">
                <a:ea typeface="ＭＳ Ｐゴシック" pitchFamily="34" charset="-128"/>
              </a:rPr>
              <a:t>	8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Ideenpool Berufsmessen	11</a:t>
            </a:r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132C07-FE02-4EA9-A4CD-270091822837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800" smtClean="0"/>
          </a:p>
        </p:txBody>
      </p:sp>
      <p:sp>
        <p:nvSpPr>
          <p:cNvPr id="9221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3627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</p:spPr>
      </p:pic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de-CH" altLang="de-DE" smtClean="0">
                <a:ea typeface="ＭＳ Ｐゴシック" pitchFamily="34" charset="-128"/>
              </a:rPr>
              <a:t>Vollbild und Text</a:t>
            </a:r>
            <a:br>
              <a:rPr lang="de-CH" altLang="de-DE" smtClean="0">
                <a:ea typeface="ＭＳ Ｐゴシック" pitchFamily="34" charset="-128"/>
              </a:rPr>
            </a:br>
            <a:r>
              <a:rPr lang="de-CH" altLang="de-DE" smtClean="0">
                <a:ea typeface="ＭＳ Ｐゴシック" pitchFamily="34" charset="-128"/>
              </a:rPr>
              <a:t>Xy</a:t>
            </a:r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 smtClean="0">
                <a:solidFill>
                  <a:schemeClr val="bg1"/>
                </a:solidFill>
              </a:rPr>
              <a:t>((Fusszeile)) Lorem ipsum dolor sit amet.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de-DE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800" b="1" smtClean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42976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u="sng" dirty="0">
                <a:hlinkClick r:id="rId3"/>
              </a:rPr>
              <a:t>_Deutsch</a:t>
            </a:r>
            <a:r>
              <a:rPr lang="de-CH" dirty="0"/>
              <a:t/>
            </a:r>
            <a:br>
              <a:rPr lang="de-CH" dirty="0"/>
            </a:br>
            <a:r>
              <a:rPr lang="de-CH" u="sng" dirty="0">
                <a:hlinkClick r:id="rId4"/>
              </a:rPr>
              <a:t>_Französisch</a:t>
            </a:r>
            <a:r>
              <a:rPr lang="de-CH" dirty="0"/>
              <a:t/>
            </a:r>
            <a:br>
              <a:rPr lang="de-CH" dirty="0"/>
            </a:br>
            <a:r>
              <a:rPr lang="de-CH" u="sng" dirty="0">
                <a:hlinkClick r:id="rId5"/>
              </a:rPr>
              <a:t>_Italienisch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3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2"/>
          </p:nvPr>
        </p:nvSpPr>
        <p:spPr>
          <a:xfrm>
            <a:off x="448951" y="1057300"/>
            <a:ext cx="4964361" cy="29116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CH" dirty="0" smtClean="0">
                <a:hlinkClick r:id="rId2"/>
              </a:rPr>
              <a:t>http</a:t>
            </a:r>
            <a:r>
              <a:rPr lang="de-CH" dirty="0">
                <a:hlinkClick r:id="rId2"/>
              </a:rPr>
              <a:t>://</a:t>
            </a:r>
            <a:r>
              <a:rPr lang="de-CH" dirty="0" smtClean="0">
                <a:hlinkClick r:id="rId2"/>
              </a:rPr>
              <a:t>www.agvs-upsa.ch/de/berufsbildung/berufliche-grundbildung/fuer-ausbildner</a:t>
            </a:r>
            <a:endParaRPr lang="de-CH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hlinkClick r:id="rId3"/>
              </a:rPr>
              <a:t>http://</a:t>
            </a:r>
            <a:r>
              <a:rPr lang="de-CH" dirty="0" smtClean="0">
                <a:hlinkClick r:id="rId3"/>
              </a:rPr>
              <a:t>www.agvs-be.ch/system/files/Sektionen/Sektion_Bern/Berufsbildner/leitfaden_schnupperpraktikum.pdf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Leitfaden Schnupperpraktikum wird überarbeitet</a:t>
            </a: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 smtClean="0">
                <a:hlinkClick r:id="rId4"/>
              </a:rPr>
              <a:t>http</a:t>
            </a:r>
            <a:r>
              <a:rPr lang="de-CH" dirty="0">
                <a:hlinkClick r:id="rId4"/>
              </a:rPr>
              <a:t>://</a:t>
            </a:r>
            <a:r>
              <a:rPr lang="de-CH" dirty="0" smtClean="0">
                <a:hlinkClick r:id="rId4"/>
              </a:rPr>
              <a:t>www.berufsberatung.ch/dyn/1254.aspx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Leitfaden Schnupperpraktikum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08A41C6-4C66-4537-8D17-1A807E84728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Bildplatzhalt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0" b="4900"/>
          <a:stretch>
            <a:fillRect/>
          </a:stretch>
        </p:blipFill>
        <p:spPr>
          <a:xfrm>
            <a:off x="6438236" y="545978"/>
            <a:ext cx="2467639" cy="277286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65587"/>
            <a:ext cx="3600400" cy="202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900"/>
              <a:t>Beruf &amp; Karriere: Weiterführung Auto-Film-Konzept 2013/2014</a:t>
            </a:r>
            <a:endParaRPr lang="de-CH" sz="1900"/>
          </a:p>
        </p:txBody>
      </p:sp>
      <p:sp>
        <p:nvSpPr>
          <p:cNvPr id="60421" name="Inhaltsplatzhalter 1"/>
          <p:cNvSpPr>
            <a:spLocks noGrp="1"/>
          </p:cNvSpPr>
          <p:nvPr>
            <p:ph idx="1"/>
          </p:nvPr>
        </p:nvSpPr>
        <p:spPr>
          <a:xfrm>
            <a:off x="703384" y="1411553"/>
            <a:ext cx="4588696" cy="371739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/>
              <a:t>Inserate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/>
              <a:t>Plakate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 smtClean="0"/>
              <a:t>Roll-</a:t>
            </a:r>
            <a:r>
              <a:rPr lang="de-CH" sz="1600" dirty="0" err="1" smtClean="0"/>
              <a:t>ups</a:t>
            </a:r>
            <a:endParaRPr lang="de-CH" sz="1600" dirty="0" smtClean="0"/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 err="1" smtClean="0"/>
              <a:t>Beachflags</a:t>
            </a:r>
            <a:endParaRPr lang="de-CH" sz="1600" dirty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de-CH" sz="1600" dirty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de-CH" sz="1600" dirty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r>
              <a:rPr lang="de-CH" sz="1600" b="1" u="sng" dirty="0">
                <a:hlinkClick r:id="rId2"/>
              </a:rPr>
              <a:t>http://</a:t>
            </a:r>
            <a:r>
              <a:rPr lang="de-CH" sz="1600" b="1" u="sng" dirty="0" smtClean="0">
                <a:hlinkClick r:id="rId2"/>
              </a:rPr>
              <a:t>www.agvs-upsa.ch/de/dienstleistungen/kommunikation/beruf-und-karriere</a:t>
            </a:r>
            <a:endParaRPr lang="de-CH" sz="1600" b="1" u="sng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de-CH" sz="1600" b="1" dirty="0"/>
          </a:p>
        </p:txBody>
      </p:sp>
      <p:sp>
        <p:nvSpPr>
          <p:cNvPr id="34820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3C4613C-A656-4776-80A3-EDBC3EA900D1}" type="slidenum">
              <a:rPr lang="de-DE" sz="700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de-DE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-1" r="3342"/>
          <a:stretch/>
        </p:blipFill>
        <p:spPr>
          <a:xfrm>
            <a:off x="6012160" y="985292"/>
            <a:ext cx="2088232" cy="43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11560" y="409228"/>
            <a:ext cx="8088923" cy="1326265"/>
          </a:xfrm>
        </p:spPr>
        <p:txBody>
          <a:bodyPr/>
          <a:lstStyle/>
          <a:p>
            <a:r>
              <a:rPr lang="de-CH" dirty="0" smtClean="0"/>
              <a:t>Beruf &amp; Karriere: </a:t>
            </a:r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de-DE" sz="700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de-DE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42028" y="817273"/>
            <a:ext cx="5420618" cy="2020828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dirty="0">
                <a:latin typeface="+mn-lt"/>
              </a:rPr>
              <a:t>N</a:t>
            </a:r>
            <a:r>
              <a:rPr lang="de-CH" dirty="0" smtClean="0">
                <a:latin typeface="+mn-lt"/>
              </a:rPr>
              <a:t>euer </a:t>
            </a:r>
            <a:r>
              <a:rPr lang="de-CH" dirty="0">
                <a:latin typeface="+mn-lt"/>
              </a:rPr>
              <a:t>Flyer «Grundbildungen» </a:t>
            </a:r>
          </a:p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dirty="0" smtClean="0">
                <a:latin typeface="+mn-lt"/>
              </a:rPr>
              <a:t>Neue Flyer «Weiterbildungen»</a:t>
            </a: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de-CH" dirty="0" smtClean="0">
              <a:latin typeface="+mn-lt"/>
              <a:hlinkClick r:id="rId3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de-CH" dirty="0">
              <a:latin typeface="+mn-lt"/>
              <a:hlinkClick r:id="rId3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r>
              <a:rPr lang="de-CH" dirty="0" smtClean="0">
                <a:latin typeface="+mn-lt"/>
                <a:hlinkClick r:id="rId3"/>
              </a:rPr>
              <a:t>Update Berufsfilme</a:t>
            </a:r>
            <a:r>
              <a:rPr lang="de-CH" dirty="0" smtClean="0">
                <a:latin typeface="+mn-lt"/>
              </a:rPr>
              <a:t/>
            </a:r>
            <a:br>
              <a:rPr lang="de-CH" dirty="0" smtClean="0">
                <a:latin typeface="+mn-lt"/>
              </a:rPr>
            </a:br>
            <a:endParaRPr lang="de-CH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9" r="21117" b="12122"/>
          <a:stretch/>
        </p:blipFill>
        <p:spPr bwMode="auto">
          <a:xfrm>
            <a:off x="5676871" y="2956902"/>
            <a:ext cx="3185775" cy="24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900" y="2046200"/>
            <a:ext cx="1201420" cy="51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1057" r="6416" b="7069"/>
          <a:stretch/>
        </p:blipFill>
        <p:spPr>
          <a:xfrm>
            <a:off x="2712168" y="3361556"/>
            <a:ext cx="2664296" cy="20882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/>
          <a:srcRect l="-1" r="3342"/>
          <a:stretch/>
        </p:blipFill>
        <p:spPr>
          <a:xfrm>
            <a:off x="323529" y="1087636"/>
            <a:ext cx="2088232" cy="43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Grafik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5" t="28462" r="25842" b="25128"/>
          <a:stretch>
            <a:fillRect/>
          </a:stretch>
        </p:blipFill>
        <p:spPr bwMode="auto">
          <a:xfrm>
            <a:off x="4427984" y="3164663"/>
            <a:ext cx="4105263" cy="23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Touchscreen Erweiterung auf iPad Version</a:t>
            </a:r>
            <a:endParaRPr lang="de-CH" dirty="0" smtClean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41485" y="1045001"/>
            <a:ext cx="8225204" cy="340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000000"/>
                </a:solidFill>
                <a:latin typeface="Arial" charset="0"/>
              </a:rPr>
              <a:t>Mit einem einfachen </a:t>
            </a:r>
            <a:r>
              <a:rPr lang="de-CH" sz="1600" b="1" dirty="0">
                <a:solidFill>
                  <a:srgbClr val="000000"/>
                </a:solidFill>
                <a:latin typeface="Arial" charset="0"/>
              </a:rPr>
              <a:t>Klick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 kann der Interessierte seinen zukünftigen Beruf auszuwählen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000000"/>
                </a:solidFill>
                <a:latin typeface="Arial" charset="0"/>
              </a:rPr>
              <a:t>Zwei Geräte </a:t>
            </a:r>
            <a:r>
              <a:rPr lang="de-CH" sz="1600" b="1" dirty="0">
                <a:solidFill>
                  <a:srgbClr val="000000"/>
                </a:solidFill>
                <a:latin typeface="Arial" charset="0"/>
              </a:rPr>
              <a:t>für Leihgabe 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angeschafft; erweitert durch Mehrsprachigkeit und unseren </a:t>
            </a:r>
            <a:r>
              <a:rPr lang="de-CH" sz="1600" dirty="0" smtClean="0">
                <a:solidFill>
                  <a:srgbClr val="000000"/>
                </a:solidFill>
                <a:latin typeface="Arial" charset="0"/>
              </a:rPr>
              <a:t>Weiterbildungen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000000"/>
                </a:solidFill>
                <a:latin typeface="Arial" charset="0"/>
              </a:rPr>
              <a:t>Die </a:t>
            </a:r>
            <a:r>
              <a:rPr lang="de-CH" sz="1600" dirty="0" err="1">
                <a:solidFill>
                  <a:srgbClr val="000000"/>
                </a:solidFill>
                <a:latin typeface="Arial" charset="0"/>
              </a:rPr>
              <a:t>Berufswahlapp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 für Berufsmessen steht allen Sektionen ab </a:t>
            </a:r>
            <a:r>
              <a:rPr lang="de-CH" sz="1600" dirty="0" smtClean="0">
                <a:solidFill>
                  <a:srgbClr val="000000"/>
                </a:solidFill>
                <a:latin typeface="Arial" charset="0"/>
              </a:rPr>
              <a:t>2.Q 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2015 zur Verfügung.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CH" sz="1600" dirty="0">
              <a:solidFill>
                <a:srgbClr val="000000"/>
              </a:solidFill>
              <a:latin typeface="Arial" charset="0"/>
            </a:endParaRPr>
          </a:p>
          <a:p>
            <a:pPr marL="0" indent="0" algn="l">
              <a:lnSpc>
                <a:spcPct val="150000"/>
              </a:lnSpc>
            </a:pPr>
            <a:endParaRPr lang="de-CH" sz="16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endParaRPr lang="de-CH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5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700">
                <a:solidFill>
                  <a:srgbClr val="000000"/>
                </a:solidFill>
                <a:latin typeface="Arial" charset="0"/>
              </a:rPr>
              <a:t>/ </a:t>
            </a:r>
            <a:fld id="{8ED44571-1E00-407B-8230-E04A82737DB4}" type="slidenum">
              <a:rPr lang="de-DE" sz="70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de-DE" sz="7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0" t="130" b="17282"/>
          <a:stretch/>
        </p:blipFill>
        <p:spPr bwMode="auto">
          <a:xfrm>
            <a:off x="899592" y="3326775"/>
            <a:ext cx="2232248" cy="23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50631" y="451115"/>
            <a:ext cx="8088923" cy="635000"/>
          </a:xfrm>
        </p:spPr>
        <p:txBody>
          <a:bodyPr/>
          <a:lstStyle/>
          <a:p>
            <a:r>
              <a:rPr lang="de-CH" dirty="0" err="1" smtClean="0"/>
              <a:t>Give-aways</a:t>
            </a:r>
            <a:r>
              <a:rPr lang="de-CH" dirty="0" smtClean="0"/>
              <a:t> Mission </a:t>
            </a:r>
            <a:r>
              <a:rPr lang="de-CH" dirty="0" err="1" smtClean="0"/>
              <a:t>Possible</a:t>
            </a:r>
            <a:endParaRPr lang="de-CH" dirty="0" smtClean="0"/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de-DE" sz="700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de-DE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34824" y="1633364"/>
            <a:ext cx="2865168" cy="1559163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b="1" dirty="0" smtClean="0">
                <a:solidFill>
                  <a:srgbClr val="000000"/>
                </a:solidFill>
                <a:latin typeface="Arial"/>
              </a:rPr>
              <a:t>Cool Card</a:t>
            </a: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Ca. 49 zuckerfreie </a:t>
            </a:r>
            <a:r>
              <a:rPr lang="de-CH" sz="1600" dirty="0" err="1" smtClean="0">
                <a:solidFill>
                  <a:srgbClr val="000000"/>
                </a:solidFill>
                <a:latin typeface="Arial"/>
              </a:rPr>
              <a:t>Minties</a:t>
            </a:r>
            <a:endParaRPr lang="de-CH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CHF 86.00 / Paket à 200 </a:t>
            </a:r>
            <a:r>
              <a:rPr lang="de-CH" sz="1600" dirty="0" err="1" smtClean="0">
                <a:solidFill>
                  <a:srgbClr val="000000"/>
                </a:solidFill>
                <a:latin typeface="Arial"/>
              </a:rPr>
              <a:t>Stk</a:t>
            </a: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39" t="14143" r="29322" b="5556"/>
          <a:stretch/>
        </p:blipFill>
        <p:spPr>
          <a:xfrm>
            <a:off x="539552" y="2065412"/>
            <a:ext cx="1095272" cy="1866593"/>
          </a:xfrm>
          <a:prstGeom prst="rect">
            <a:avLst/>
          </a:prstGeom>
        </p:spPr>
      </p:pic>
      <p:pic>
        <p:nvPicPr>
          <p:cNvPr id="10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88" r="23195"/>
          <a:stretch>
            <a:fillRect/>
          </a:stretch>
        </p:blipFill>
        <p:spPr bwMode="auto">
          <a:xfrm>
            <a:off x="4824139" y="1613198"/>
            <a:ext cx="1116013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47656" y="1654989"/>
            <a:ext cx="2988840" cy="1620718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b="1" dirty="0" err="1" smtClean="0">
                <a:solidFill>
                  <a:srgbClr val="000000"/>
                </a:solidFill>
                <a:latin typeface="Arial"/>
              </a:rPr>
              <a:t>Energy</a:t>
            </a:r>
            <a:r>
              <a:rPr lang="de-CH" sz="1600" b="1" dirty="0" smtClean="0">
                <a:solidFill>
                  <a:srgbClr val="000000"/>
                </a:solidFill>
                <a:latin typeface="Arial"/>
              </a:rPr>
              <a:t> Drink</a:t>
            </a:r>
            <a:endParaRPr lang="de-DE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de-DE" dirty="0" smtClean="0">
                <a:solidFill>
                  <a:srgbClr val="000000"/>
                </a:solidFill>
              </a:rPr>
              <a:t>Inhalt 240 ml</a:t>
            </a:r>
          </a:p>
          <a:p>
            <a:pPr algn="l">
              <a:defRPr/>
            </a:pPr>
            <a:r>
              <a:rPr lang="de-DE" dirty="0" smtClean="0">
                <a:solidFill>
                  <a:srgbClr val="000000"/>
                </a:solidFill>
              </a:rPr>
              <a:t>CHF 18.00 / Paket à 24 Ex.</a:t>
            </a:r>
          </a:p>
        </p:txBody>
      </p:sp>
    </p:spTree>
    <p:extLst>
      <p:ext uri="{BB962C8B-B14F-4D97-AF65-F5344CB8AC3E}">
        <p14:creationId xmlns:p14="http://schemas.microsoft.com/office/powerpoint/2010/main" val="35983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Ausstellungsmaterial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/ </a:t>
            </a:r>
            <a:fld id="{332141C2-7B6B-4FA9-BBDE-B0E1513D7D0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5719" y="1201316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CH" dirty="0">
                <a:solidFill>
                  <a:srgbClr val="000000"/>
                </a:solidFill>
                <a:latin typeface="Arial"/>
                <a:hlinkClick r:id="rId2"/>
              </a:rPr>
              <a:t>http://</a:t>
            </a:r>
            <a:r>
              <a:rPr lang="de-CH" dirty="0" smtClean="0">
                <a:solidFill>
                  <a:srgbClr val="000000"/>
                </a:solidFill>
                <a:latin typeface="Arial"/>
                <a:hlinkClick r:id="rId2"/>
              </a:rPr>
              <a:t>www.agvs-upsa.ch/de/dienstleistungen/kommunikation/messe-material</a:t>
            </a:r>
            <a:endParaRPr lang="de-CH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de-CH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CH" dirty="0">
                <a:hlinkClick r:id="rId3"/>
              </a:rPr>
              <a:t>http://www.agvs-upsa.ch/system/files/agvs/Dienstleistungen/Kommunikation/20150106_dossier_d.pdf</a:t>
            </a:r>
            <a:endParaRPr lang="de-CH" dirty="0"/>
          </a:p>
          <a:p>
            <a:pPr>
              <a:defRPr/>
            </a:pPr>
            <a:endParaRPr lang="de-CH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de-CH" dirty="0">
                <a:solidFill>
                  <a:srgbClr val="000000"/>
                </a:solidFill>
                <a:latin typeface="Arial"/>
              </a:rPr>
              <a:t>Um die potenziellen Lernenden an einer Berufsausstellung oder Auto-Show zu bewerben, steht diverses Ausstellungsmaterial zur Verfügung. Mit diesem Blickfang können Sie den ersten Kontakt knüpfen.</a:t>
            </a:r>
          </a:p>
          <a:p>
            <a:pPr>
              <a:defRPr/>
            </a:pPr>
            <a:endParaRPr lang="de-CH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de-CH" dirty="0">
                <a:solidFill>
                  <a:srgbClr val="000000"/>
                </a:solidFill>
                <a:latin typeface="Arial"/>
              </a:rPr>
              <a:t>Fragen: 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alain.kyd@agvs-upsa.ch</a:t>
            </a:r>
            <a:endParaRPr lang="de-CH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2355"/>
          <a:stretch/>
        </p:blipFill>
        <p:spPr>
          <a:xfrm>
            <a:off x="7596336" y="697260"/>
            <a:ext cx="1279897" cy="4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1217_AGVS_d_PPT_Master_16_zu_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20131217_AGVS_d_PPT_Master_16_zu_10</Template>
  <TotalTime>0</TotalTime>
  <Words>381</Words>
  <Application>Microsoft Office PowerPoint</Application>
  <PresentationFormat>Bildschirmpräsentation (16:10)</PresentationFormat>
  <Paragraphs>113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Times</vt:lpstr>
      <vt:lpstr>Wingdings</vt:lpstr>
      <vt:lpstr>20131217_AGVS_d_PPT_Master_16_zu_10</vt:lpstr>
      <vt:lpstr>PowerPoint-Präsentation</vt:lpstr>
      <vt:lpstr>Inhaltsverzeichnis</vt:lpstr>
      <vt:lpstr>Vollbild und Text Xy</vt:lpstr>
      <vt:lpstr>Leitfaden Schnupperpraktikum</vt:lpstr>
      <vt:lpstr>Beruf &amp; Karriere: Weiterführung Auto-Film-Konzept 2013/2014</vt:lpstr>
      <vt:lpstr>Beruf &amp; Karriere: </vt:lpstr>
      <vt:lpstr>Touchscreen Erweiterung auf iPad Version</vt:lpstr>
      <vt:lpstr>Give-aways Mission Possible</vt:lpstr>
      <vt:lpstr>Ausstellungsmaterial</vt:lpstr>
      <vt:lpstr>PowerPoint-Präsentation</vt:lpstr>
      <vt:lpstr>Berufsmessen: Ideenpool</vt:lpstr>
      <vt:lpstr>PowerPoint-Präsentation</vt:lpstr>
      <vt:lpstr>PowerPoint-Präsentation</vt:lpstr>
      <vt:lpstr>PowerPoint-Präsentation</vt:lpstr>
      <vt:lpstr>PowerPoint-Präsentation</vt:lpstr>
      <vt:lpstr>Autoberufe Blog</vt:lpstr>
      <vt:lpstr>Vollbild und Text Xy</vt:lpstr>
    </vt:vector>
  </TitlesOfParts>
  <Company>AGVS Autogewerbeverband der Schweiz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Jost</dc:creator>
  <cp:lastModifiedBy>Arjeta Berisha</cp:lastModifiedBy>
  <cp:revision>45</cp:revision>
  <cp:lastPrinted>2013-12-17T14:38:25Z</cp:lastPrinted>
  <dcterms:created xsi:type="dcterms:W3CDTF">2014-01-06T09:26:53Z</dcterms:created>
  <dcterms:modified xsi:type="dcterms:W3CDTF">2017-10-30T09:37:45Z</dcterms:modified>
</cp:coreProperties>
</file>