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684" r:id="rId2"/>
    <p:sldId id="690" r:id="rId3"/>
    <p:sldId id="685" r:id="rId4"/>
    <p:sldId id="686" r:id="rId5"/>
    <p:sldId id="687" r:id="rId6"/>
    <p:sldId id="689" r:id="rId7"/>
    <p:sldId id="688" r:id="rId8"/>
    <p:sldId id="699" r:id="rId9"/>
    <p:sldId id="700" r:id="rId10"/>
    <p:sldId id="701" r:id="rId11"/>
    <p:sldId id="704" r:id="rId12"/>
    <p:sldId id="705" r:id="rId13"/>
    <p:sldId id="706" r:id="rId14"/>
    <p:sldId id="709" r:id="rId15"/>
    <p:sldId id="710" r:id="rId16"/>
    <p:sldId id="711" r:id="rId17"/>
    <p:sldId id="714" r:id="rId18"/>
    <p:sldId id="715" r:id="rId19"/>
    <p:sldId id="716" r:id="rId20"/>
    <p:sldId id="728" r:id="rId21"/>
    <p:sldId id="723" r:id="rId22"/>
    <p:sldId id="724" r:id="rId23"/>
    <p:sldId id="725" r:id="rId24"/>
    <p:sldId id="726" r:id="rId25"/>
    <p:sldId id="727" r:id="rId26"/>
    <p:sldId id="717" r:id="rId27"/>
    <p:sldId id="718" r:id="rId28"/>
    <p:sldId id="719" r:id="rId29"/>
    <p:sldId id="720" r:id="rId30"/>
    <p:sldId id="721" r:id="rId31"/>
    <p:sldId id="722" r:id="rId32"/>
    <p:sldId id="666" r:id="rId33"/>
    <p:sldId id="693" r:id="rId34"/>
    <p:sldId id="677" r:id="rId35"/>
    <p:sldId id="698" r:id="rId36"/>
    <p:sldId id="627" r:id="rId37"/>
    <p:sldId id="675" r:id="rId38"/>
    <p:sldId id="678" r:id="rId39"/>
    <p:sldId id="696" r:id="rId40"/>
    <p:sldId id="697" r:id="rId41"/>
    <p:sldId id="695" r:id="rId42"/>
    <p:sldId id="682" r:id="rId43"/>
  </p:sldIdLst>
  <p:sldSz cx="9144000" cy="5715000" type="screen16x10"/>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04813" indent="52388"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809625" indent="104775"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214438" indent="157163"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620838" indent="207963"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3EC"/>
    <a:srgbClr val="788598"/>
    <a:srgbClr val="D9E3EF"/>
    <a:srgbClr val="CDE2E5"/>
    <a:srgbClr val="CED8E4"/>
    <a:srgbClr val="7E8692"/>
    <a:srgbClr val="CAD8E8"/>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84192" autoAdjust="0"/>
  </p:normalViewPr>
  <p:slideViewPr>
    <p:cSldViewPr>
      <p:cViewPr varScale="1">
        <p:scale>
          <a:sx n="130" d="100"/>
          <a:sy n="130" d="100"/>
        </p:scale>
        <p:origin x="432" y="114"/>
      </p:cViewPr>
      <p:guideLst>
        <p:guide orient="horz" pos="180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0147" tIns="45074" rIns="90147" bIns="45074" numCol="1" anchor="t"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0147" tIns="45074" rIns="90147" bIns="45074" numCol="1" anchor="t"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461E8C35-E6EE-4C75-B1E5-296D6E6A3D08}" type="datetime1">
              <a:rPr lang="de-DE"/>
              <a:pPr>
                <a:defRPr/>
              </a:pPr>
              <a:t>03.07.2015</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wrap="square" lIns="90147" tIns="45074" rIns="90147" bIns="45074" numCol="1" anchor="b" anchorCtr="0" compatLnSpc="1">
            <a:prstTxWarp prst="textNoShape">
              <a:avLst/>
            </a:prstTxWarp>
          </a:bodyPr>
          <a:lstStyle>
            <a:lvl1pPr>
              <a:defRPr sz="1200">
                <a:latin typeface="Arial" charset="0"/>
                <a:ea typeface="ＭＳ Ｐゴシック" pitchFamily="68" charset="-128"/>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wrap="square" lIns="90147" tIns="45074" rIns="90147" bIns="45074" numCol="1" anchor="b" anchorCtr="0" compatLnSpc="1">
            <a:prstTxWarp prst="textNoShape">
              <a:avLst/>
            </a:prstTxWarp>
          </a:bodyPr>
          <a:lstStyle>
            <a:lvl1pPr algn="r">
              <a:defRPr sz="1200">
                <a:latin typeface="Arial" charset="0"/>
                <a:ea typeface="ＭＳ Ｐゴシック" pitchFamily="68" charset="-128"/>
                <a:cs typeface="+mn-cs"/>
              </a:defRPr>
            </a:lvl1pPr>
          </a:lstStyle>
          <a:p>
            <a:pPr>
              <a:defRPr/>
            </a:pPr>
            <a:fld id="{50F0F3B6-8E4B-4C88-B51A-CE8FD5EE0E19}" type="slidenum">
              <a:rPr lang="de-DE"/>
              <a:pPr>
                <a:defRPr/>
              </a:pPr>
              <a:t>‹Nr.›</a:t>
            </a:fld>
            <a:endParaRPr lang="de-DE"/>
          </a:p>
        </p:txBody>
      </p:sp>
    </p:spTree>
    <p:extLst>
      <p:ext uri="{BB962C8B-B14F-4D97-AF65-F5344CB8AC3E}">
        <p14:creationId xmlns:p14="http://schemas.microsoft.com/office/powerpoint/2010/main" val="3409968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lvl1pPr algn="r">
              <a:defRPr sz="1000">
                <a:latin typeface="Arial" charset="0"/>
                <a:ea typeface="ＭＳ Ｐゴシック" pitchFamily="68" charset="-128"/>
                <a:cs typeface="+mn-cs"/>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420688" y="742950"/>
            <a:ext cx="59563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1038" y="4716463"/>
            <a:ext cx="5435600" cy="4467225"/>
          </a:xfrm>
          <a:prstGeom prst="rect">
            <a:avLst/>
          </a:prstGeom>
          <a:noFill/>
          <a:ln w="9525">
            <a:noFill/>
            <a:miter lim="800000"/>
            <a:headEnd/>
            <a:tailEnd/>
          </a:ln>
          <a:effectLst/>
        </p:spPr>
        <p:txBody>
          <a:bodyPr vert="horz" wrap="square" lIns="90147" tIns="45074" rIns="90147" bIns="45074" numCol="1" anchor="t" anchorCtr="0" compatLnSpc="1">
            <a:prstTxWarp prst="textNoShape">
              <a:avLst/>
            </a:prstTxWarp>
          </a:bodyPr>
          <a:lstStyle/>
          <a:p>
            <a:pPr lvl="0"/>
            <a:r>
              <a:rPr lang="de-DE" noProof="0" dirty="0" smtClean="0"/>
              <a:t>Textmasterformate durch Klicken bearbeiten</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defRPr sz="1000">
                <a:latin typeface="Arial" charset="0"/>
                <a:ea typeface="ＭＳ Ｐゴシック" pitchFamily="68" charset="-128"/>
                <a:cs typeface="+mn-cs"/>
              </a:defRPr>
            </a:lvl1pPr>
          </a:lstStyle>
          <a:p>
            <a:pPr>
              <a:defRPr/>
            </a:pPr>
            <a:endParaRPr lang="de-DE"/>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0147" tIns="45074" rIns="90147" bIns="45074" numCol="1" anchor="b" anchorCtr="0" compatLnSpc="1">
            <a:prstTxWarp prst="textNoShape">
              <a:avLst/>
            </a:prstTxWarp>
          </a:bodyPr>
          <a:lstStyle>
            <a:lvl1pPr algn="r">
              <a:defRPr sz="1000">
                <a:latin typeface="Arial" charset="0"/>
                <a:ea typeface="ＭＳ Ｐゴシック" pitchFamily="68" charset="-128"/>
                <a:cs typeface="+mn-cs"/>
              </a:defRPr>
            </a:lvl1pPr>
          </a:lstStyle>
          <a:p>
            <a:pPr>
              <a:defRPr/>
            </a:pPr>
            <a:fld id="{252542B5-2D49-4F98-ACEC-0C9750E482EF}" type="slidenum">
              <a:rPr lang="de-DE"/>
              <a:pPr>
                <a:defRPr/>
              </a:pPr>
              <a:t>‹Nr.›</a:t>
            </a:fld>
            <a:endParaRPr lang="de-DE" dirty="0"/>
          </a:p>
        </p:txBody>
      </p:sp>
    </p:spTree>
    <p:extLst>
      <p:ext uri="{BB962C8B-B14F-4D97-AF65-F5344CB8AC3E}">
        <p14:creationId xmlns:p14="http://schemas.microsoft.com/office/powerpoint/2010/main" val="6679618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Arial" pitchFamily="63" charset="0"/>
        <a:ea typeface="ＭＳ Ｐゴシック" pitchFamily="63" charset="-128"/>
        <a:cs typeface="ＭＳ Ｐゴシック" pitchFamily="63" charset="-128"/>
      </a:defRPr>
    </a:lvl1pPr>
    <a:lvl2pPr marL="657225" indent="-2524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2pPr>
    <a:lvl3pPr marL="1012825"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3pPr>
    <a:lvl4pPr marL="1417638"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4pPr>
    <a:lvl5pPr marL="1822450" indent="-201613" algn="l" rtl="0" eaLnBrk="0" fontAlgn="base" hangingPunct="0">
      <a:spcBef>
        <a:spcPct val="30000"/>
      </a:spcBef>
      <a:spcAft>
        <a:spcPct val="0"/>
      </a:spcAft>
      <a:defRPr sz="1100" kern="1200">
        <a:solidFill>
          <a:schemeClr val="tx1"/>
        </a:solidFill>
        <a:latin typeface="Arial" pitchFamily="63" charset="0"/>
        <a:ea typeface="ＭＳ Ｐゴシック" pitchFamily="63" charset="-128"/>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76B3B013-054A-4D8A-97C9-C9AA586DCA0C}" type="slidenum">
              <a:rPr lang="de-DE" altLang="de-DE" sz="1000" smtClean="0"/>
              <a:pPr eaLnBrk="1" hangingPunct="1">
                <a:spcBef>
                  <a:spcPct val="0"/>
                </a:spcBef>
              </a:pPr>
              <a:t>1</a:t>
            </a:fld>
            <a:endParaRPr lang="de-DE" altLang="de-DE" sz="1000" smtClean="0"/>
          </a:p>
        </p:txBody>
      </p:sp>
    </p:spTree>
    <p:extLst>
      <p:ext uri="{BB962C8B-B14F-4D97-AF65-F5344CB8AC3E}">
        <p14:creationId xmlns:p14="http://schemas.microsoft.com/office/powerpoint/2010/main" val="393280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19DB6B4-F869-4CFE-9C06-4C6ECC6A40F2}" type="slidenum">
              <a:rPr lang="de-DE" altLang="de-DE" sz="1200"/>
              <a:pPr/>
              <a:t>15</a:t>
            </a:fld>
            <a:endParaRPr lang="de-DE" altLang="de-DE" sz="1200"/>
          </a:p>
        </p:txBody>
      </p:sp>
      <p:sp>
        <p:nvSpPr>
          <p:cNvPr id="33795" name="Rectangle 2"/>
          <p:cNvSpPr>
            <a:spLocks noGrp="1" noRot="1" noChangeAspect="1" noChangeArrowheads="1" noTextEdit="1"/>
          </p:cNvSpPr>
          <p:nvPr>
            <p:ph type="sldImg"/>
          </p:nvPr>
        </p:nvSpPr>
        <p:spPr>
          <a:xfrm>
            <a:off x="420688" y="742950"/>
            <a:ext cx="5956300" cy="3724275"/>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72768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763861A-A6C7-4380-8603-1613DBACD56F}" type="slidenum">
              <a:rPr lang="de-DE" altLang="de-DE" sz="1200"/>
              <a:pPr/>
              <a:t>16</a:t>
            </a:fld>
            <a:endParaRPr lang="de-DE" altLang="de-DE" sz="1200"/>
          </a:p>
        </p:txBody>
      </p:sp>
      <p:sp>
        <p:nvSpPr>
          <p:cNvPr id="34819" name="Rectangle 2"/>
          <p:cNvSpPr>
            <a:spLocks noGrp="1" noRot="1" noChangeAspect="1" noChangeArrowheads="1" noTextEdit="1"/>
          </p:cNvSpPr>
          <p:nvPr>
            <p:ph type="sldImg"/>
          </p:nvPr>
        </p:nvSpPr>
        <p:spPr>
          <a:xfrm>
            <a:off x="420688" y="742950"/>
            <a:ext cx="5956300" cy="37242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825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077" y="9430306"/>
            <a:ext cx="294659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7" rIns="91376" bIns="45687"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fld id="{586D99CD-6A33-49A5-999C-9DB4E46968F5}" type="slidenum">
              <a:rPr lang="de-DE" altLang="de-DE" sz="1200"/>
              <a:pPr/>
              <a:t>17</a:t>
            </a:fld>
            <a:endParaRPr lang="de-DE" altLang="de-DE" sz="1200"/>
          </a:p>
        </p:txBody>
      </p:sp>
      <p:sp>
        <p:nvSpPr>
          <p:cNvPr id="48131" name="Rectangle 2"/>
          <p:cNvSpPr>
            <a:spLocks noGrp="1" noRot="1" noChangeAspect="1" noChangeArrowheads="1" noTextEdit="1"/>
          </p:cNvSpPr>
          <p:nvPr>
            <p:ph type="sldImg"/>
          </p:nvPr>
        </p:nvSpPr>
        <p:spPr>
          <a:xfrm>
            <a:off x="420688" y="742950"/>
            <a:ext cx="5956300" cy="372427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2643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4CEBF83-15BC-4B96-AD83-F2C588FE73F0}" type="slidenum">
              <a:rPr lang="de-DE" altLang="de-DE" sz="1200"/>
              <a:pPr/>
              <a:t>18</a:t>
            </a:fld>
            <a:endParaRPr lang="de-DE" altLang="de-DE" sz="1200"/>
          </a:p>
        </p:txBody>
      </p:sp>
      <p:sp>
        <p:nvSpPr>
          <p:cNvPr id="49155" name="Rectangle 2"/>
          <p:cNvSpPr>
            <a:spLocks noGrp="1" noRot="1" noChangeAspect="1" noChangeArrowheads="1" noTextEdit="1"/>
          </p:cNvSpPr>
          <p:nvPr>
            <p:ph type="sldImg"/>
          </p:nvPr>
        </p:nvSpPr>
        <p:spPr>
          <a:xfrm>
            <a:off x="420688" y="742950"/>
            <a:ext cx="5956300" cy="3724275"/>
          </a:xfrm>
          <a:ln/>
        </p:spPr>
      </p:sp>
      <p:sp>
        <p:nvSpPr>
          <p:cNvPr id="49156"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06390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36D92AF9-E6C3-40CA-BCEE-584352C7F66A}" type="slidenum">
              <a:rPr lang="de-DE" altLang="de-DE" sz="1200"/>
              <a:pPr/>
              <a:t>19</a:t>
            </a:fld>
            <a:endParaRPr lang="de-DE" altLang="de-DE" sz="1200"/>
          </a:p>
        </p:txBody>
      </p:sp>
      <p:sp>
        <p:nvSpPr>
          <p:cNvPr id="50179" name="Rectangle 2"/>
          <p:cNvSpPr>
            <a:spLocks noGrp="1" noRot="1" noChangeAspect="1" noChangeArrowheads="1" noTextEdit="1"/>
          </p:cNvSpPr>
          <p:nvPr>
            <p:ph type="sldImg"/>
          </p:nvPr>
        </p:nvSpPr>
        <p:spPr>
          <a:xfrm>
            <a:off x="420688" y="742950"/>
            <a:ext cx="5956300" cy="3724275"/>
          </a:xfrm>
          <a:ln/>
        </p:spPr>
      </p:sp>
      <p:sp>
        <p:nvSpPr>
          <p:cNvPr id="50180"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77927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DBCC0DD-49C1-4BE0-8680-8078183CB2D8}" type="slidenum">
              <a:rPr lang="de-DE" altLang="de-DE" sz="1200"/>
              <a:pPr/>
              <a:t>20</a:t>
            </a:fld>
            <a:endParaRPr lang="de-DE" altLang="de-DE" sz="1200"/>
          </a:p>
        </p:txBody>
      </p:sp>
      <p:sp>
        <p:nvSpPr>
          <p:cNvPr id="47107" name="Rectangle 2"/>
          <p:cNvSpPr>
            <a:spLocks noGrp="1" noRot="1" noChangeAspect="1" noChangeArrowheads="1" noTextEdit="1"/>
          </p:cNvSpPr>
          <p:nvPr>
            <p:ph type="sldImg"/>
          </p:nvPr>
        </p:nvSpPr>
        <p:spPr>
          <a:xfrm>
            <a:off x="420688" y="742950"/>
            <a:ext cx="5956300" cy="3724275"/>
          </a:xfrm>
          <a:ln/>
        </p:spPr>
      </p:sp>
      <p:sp>
        <p:nvSpPr>
          <p:cNvPr id="4710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Times New Roman" pitchFamily="18" charset="0"/>
              </a:rPr>
              <a:t>Die Werkstatt der Zukunft</a:t>
            </a:r>
          </a:p>
          <a:p>
            <a:r>
              <a:rPr lang="de-DE" altLang="de-DE" b="1" smtClean="0">
                <a:solidFill>
                  <a:srgbClr val="000080"/>
                </a:solidFill>
                <a:latin typeface="Arial" charset="0"/>
                <a:ea typeface="Arial Unicode MS" pitchFamily="34" charset="-128"/>
                <a:cs typeface="Arial Unicode MS" pitchFamily="34" charset="-128"/>
              </a:rPr>
              <a:t>Die Werkstatt der Zukunft ist Teil eines riesigen Informationsnetzwerkes. Informationen über Reparaturvorgehensweisen, die spezielle Vita von individuellen Fahrzeugen, die Verfügbarkeit von Ersatzteilen, der jeweilige Stand des Software-Updates in den Steuergeräten der Kundenfahrzeuge, alles das ist mit EDV zu recherchieren bzw. auf den Datenbanken abgelegt. </a:t>
            </a:r>
          </a:p>
          <a:p>
            <a:r>
              <a:rPr lang="de-DE" altLang="de-DE" b="1" smtClean="0">
                <a:solidFill>
                  <a:srgbClr val="000080"/>
                </a:solidFill>
                <a:latin typeface="Arial" charset="0"/>
                <a:ea typeface="Arial Unicode MS" pitchFamily="34" charset="-128"/>
                <a:cs typeface="Arial Unicode MS" pitchFamily="34" charset="-128"/>
              </a:rPr>
              <a:t>Ein großer Teil des Alltags in </a:t>
            </a:r>
            <a:r>
              <a:rPr lang="de-CH" altLang="de-DE" b="1" smtClean="0">
                <a:solidFill>
                  <a:srgbClr val="000080"/>
                </a:solidFill>
                <a:latin typeface="Arial" charset="0"/>
                <a:ea typeface="Arial Unicode MS" pitchFamily="34" charset="-128"/>
                <a:cs typeface="Arial Unicode MS" pitchFamily="34" charset="-128"/>
              </a:rPr>
              <a:t>Garagenbetrieben</a:t>
            </a:r>
            <a:r>
              <a:rPr lang="de-DE" altLang="de-DE" b="1" smtClean="0">
                <a:solidFill>
                  <a:srgbClr val="000080"/>
                </a:solidFill>
                <a:latin typeface="Arial" charset="0"/>
                <a:ea typeface="Arial Unicode MS" pitchFamily="34" charset="-128"/>
                <a:cs typeface="Arial Unicode MS" pitchFamily="34" charset="-128"/>
              </a:rPr>
              <a:t> wird durch das ständige Training gekennzeichnet sein. Dabei kommt das Training zum Mitarbeiter - durch den Coach von der Zentrale oder aber durch CBT (Computer Based Training). Damit wird jedoch auch eines deutlich: Die Werkstatt für sich alleine kann informationstechnisch nicht existieren, sie braucht Hilfe von außen, entweder von Konzeptanbietern oder vom Fahrzeughersteller bzw. Importeur. </a:t>
            </a:r>
          </a:p>
          <a:p>
            <a:r>
              <a:rPr lang="de-DE" altLang="de-DE" b="1" smtClean="0">
                <a:solidFill>
                  <a:srgbClr val="000080"/>
                </a:solidFill>
                <a:latin typeface="Arial" charset="0"/>
                <a:ea typeface="Arial Unicode MS" pitchFamily="34" charset="-128"/>
                <a:cs typeface="Arial Unicode MS" pitchFamily="34" charset="-128"/>
              </a:rPr>
              <a:t>Natürlich sind die Arbeitsplätze einer Werkstatt untereinander vernetzt. Die Vernetzung geht soweit, dass die Büroarbeitsplätze auf Werkstattdaten bzw. die Werkstattmitarbeiter auf Administrationsdaten zurückgreifen können, soweit es für die Auftragsabarbeitung nützlich oder notwendig ist. Für ganz besonders schwierige Diagnosen wird die Werkstatt mit einer zentralen Telediagnose zusammengeschaltet. </a:t>
            </a:r>
            <a:endParaRPr lang="de-DE" altLang="de-DE" b="1" smtClean="0">
              <a:latin typeface="Arial" charset="0"/>
              <a:cs typeface="Arial" charset="0"/>
            </a:endParaRPr>
          </a:p>
        </p:txBody>
      </p:sp>
    </p:spTree>
    <p:extLst>
      <p:ext uri="{BB962C8B-B14F-4D97-AF65-F5344CB8AC3E}">
        <p14:creationId xmlns:p14="http://schemas.microsoft.com/office/powerpoint/2010/main" val="424983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BA3DB9E-A47C-4573-874B-49B9377449EE}" type="slidenum">
              <a:rPr lang="de-DE" altLang="de-DE" sz="1200"/>
              <a:pPr/>
              <a:t>21</a:t>
            </a:fld>
            <a:endParaRPr lang="de-DE" altLang="de-DE" sz="1200"/>
          </a:p>
        </p:txBody>
      </p:sp>
      <p:sp>
        <p:nvSpPr>
          <p:cNvPr id="35843" name="Rectangle 2"/>
          <p:cNvSpPr>
            <a:spLocks noGrp="1" noRot="1" noChangeAspect="1" noChangeArrowheads="1" noTextEdit="1"/>
          </p:cNvSpPr>
          <p:nvPr>
            <p:ph type="sldImg"/>
          </p:nvPr>
        </p:nvSpPr>
        <p:spPr>
          <a:xfrm>
            <a:off x="709613" y="742950"/>
            <a:ext cx="5378450" cy="3724275"/>
          </a:xfrm>
          <a:ln/>
        </p:spPr>
      </p:sp>
      <p:sp>
        <p:nvSpPr>
          <p:cNvPr id="3584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Brennstoffzellen-Antrieb</a:t>
            </a:r>
            <a:r>
              <a:rPr lang="de-DE" altLang="de-DE" smtClean="0">
                <a:latin typeface="Arial" charset="0"/>
                <a:cs typeface="Arial" charset="0"/>
              </a:rPr>
              <a:t/>
            </a:r>
            <a:br>
              <a:rPr lang="de-DE" altLang="de-DE" smtClean="0">
                <a:latin typeface="Arial" charset="0"/>
                <a:cs typeface="Arial" charset="0"/>
              </a:rPr>
            </a:br>
            <a:endParaRPr lang="de-CH" altLang="de-DE" smtClean="0">
              <a:latin typeface="Arial" charset="0"/>
              <a:cs typeface="Arial" charset="0"/>
            </a:endParaRPr>
          </a:p>
          <a:p>
            <a:r>
              <a:rPr lang="de-DE" altLang="de-DE" b="1" smtClean="0">
                <a:solidFill>
                  <a:schemeClr val="accent2"/>
                </a:solidFill>
                <a:latin typeface="Arial" charset="0"/>
                <a:cs typeface="Arial" charset="0"/>
              </a:rPr>
              <a:t>Unter den alternativen Antrieben stellt die wasserstoffbetriebene Brennstoffzelle eine interessante Entwicklung dar. Sie hat einen doppelt so hohen Wirkungsgrad wie der Verbrennungsmotor, ist geräuscharm und arbeitet völlig schadstofffrei.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Bei der Reaktion von Wasserstoff und Sauerstoff wird elektrische Energie freigesetzt, die das Fahrzeug antreibt. Einzige Emission ist reiner Wasserdampf.</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der Brennstoffzelle vereinigen sich Wasserstoff und Sauerstoff zu Wasser, wobei die frei werdende Energie direkt in elektrische Energie umgewandelt wird. Die Umwandlung von chemischer Energie in elektrische Energie erfolgt in einem einzigen Schritt ohne thermische</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oder mechanische Zwischenstufen.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Fahrzeuge lassen sich über einen Elektromotor mit dieser Energie antreiben und bieten damit eine neue Zukunftsperspektive für mögliche alternative Fahrzeugantriebe.</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344219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187080F-BB48-4E84-AD86-15280EDCF709}" type="slidenum">
              <a:rPr lang="de-DE" altLang="de-DE" sz="1200"/>
              <a:pPr/>
              <a:t>22</a:t>
            </a:fld>
            <a:endParaRPr lang="de-DE" altLang="de-DE" sz="1200"/>
          </a:p>
        </p:txBody>
      </p:sp>
      <p:sp>
        <p:nvSpPr>
          <p:cNvPr id="36867" name="Rectangle 2"/>
          <p:cNvSpPr>
            <a:spLocks noGrp="1" noRot="1" noChangeAspect="1" noChangeArrowheads="1" noTextEdit="1"/>
          </p:cNvSpPr>
          <p:nvPr>
            <p:ph type="sldImg"/>
          </p:nvPr>
        </p:nvSpPr>
        <p:spPr>
          <a:xfrm>
            <a:off x="709613" y="742950"/>
            <a:ext cx="5378450" cy="3724275"/>
          </a:xfrm>
          <a:ln/>
        </p:spPr>
      </p:sp>
      <p:sp>
        <p:nvSpPr>
          <p:cNvPr id="3686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Telematik-Steuerung von Automobilen</a:t>
            </a:r>
            <a:r>
              <a:rPr lang="de-DE" altLang="de-DE" smtClean="0">
                <a:latin typeface="Arial" charset="0"/>
                <a:cs typeface="Arial" charset="0"/>
              </a:rPr>
              <a:t/>
            </a:r>
            <a:br>
              <a:rPr lang="de-DE" altLang="de-DE" smtClean="0">
                <a:latin typeface="Arial" charset="0"/>
                <a:cs typeface="Arial" charset="0"/>
              </a:rPr>
            </a:b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Gute Verbindungen</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Die Telematik verbindet Telekommunikation mit Informatik im Auto. In der Automobiltechnik verbergen sich hinter diesem Begriff aufwändige Mobilitätssysteme, die dem Fahrer E-Mails vorlesen, das nächste Hotel finden oder das Navigationssystem mit aktuellen Verkehrsinformationen versorgen.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In Verbindung mit einem fest eingebauten Autotelefon bieten einige Autohersteller heute auch automatische Notrufsysteme an. Diese senden bei einem Unfall automatisch ein Notrufsignal mit präziser Standortbestimmung aus, das die Rettungsdienste zur Unglücksstelle führt. Zudem enthält das SOS-Signal Daten zur Schwere des Unfalls. Die Grundlage für diese Meldung liefern die Daten der Fahrzeugsensoren, die für das Auslösen der Airbags zuständig sind.</a:t>
            </a:r>
            <a:br>
              <a:rPr lang="de-DE" altLang="de-DE" b="1" smtClean="0">
                <a:solidFill>
                  <a:schemeClr val="accent2"/>
                </a:solidFill>
                <a:latin typeface="Arial" charset="0"/>
                <a:cs typeface="Arial" charset="0"/>
              </a:rPr>
            </a:br>
            <a:endParaRPr lang="de-DE" altLang="de-DE" b="1" smtClean="0">
              <a:solidFill>
                <a:schemeClr val="accent2"/>
              </a:solidFill>
              <a:latin typeface="Arial" charset="0"/>
              <a:cs typeface="Arial" charset="0"/>
            </a:endParaRPr>
          </a:p>
          <a:p>
            <a:endParaRPr lang="de-DE" altLang="de-DE" b="1" smtClean="0">
              <a:solidFill>
                <a:schemeClr val="accent2"/>
              </a:solidFill>
              <a:latin typeface="Arial" charset="0"/>
              <a:cs typeface="Arial" charset="0"/>
            </a:endParaRPr>
          </a:p>
        </p:txBody>
      </p:sp>
    </p:spTree>
    <p:extLst>
      <p:ext uri="{BB962C8B-B14F-4D97-AF65-F5344CB8AC3E}">
        <p14:creationId xmlns:p14="http://schemas.microsoft.com/office/powerpoint/2010/main" val="2605868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E3E2BC6-9D2E-4703-BF9C-F36C79641417}" type="slidenum">
              <a:rPr lang="de-DE" altLang="de-DE" sz="1200"/>
              <a:pPr/>
              <a:t>23</a:t>
            </a:fld>
            <a:endParaRPr lang="de-DE" altLang="de-DE" sz="1200"/>
          </a:p>
        </p:txBody>
      </p:sp>
      <p:sp>
        <p:nvSpPr>
          <p:cNvPr id="40963" name="Rectangle 2"/>
          <p:cNvSpPr>
            <a:spLocks noGrp="1" noRot="1" noChangeAspect="1" noChangeArrowheads="1" noTextEdit="1"/>
          </p:cNvSpPr>
          <p:nvPr>
            <p:ph type="sldImg"/>
          </p:nvPr>
        </p:nvSpPr>
        <p:spPr>
          <a:xfrm>
            <a:off x="709613" y="742950"/>
            <a:ext cx="5378450" cy="3724275"/>
          </a:xfrm>
          <a:ln/>
        </p:spPr>
      </p:sp>
      <p:sp>
        <p:nvSpPr>
          <p:cNvPr id="4096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rPr>
              <a:t>Hybrid-Antrieb</a:t>
            </a:r>
            <a:r>
              <a:rPr lang="de-DE" altLang="de-DE" smtClean="0">
                <a:latin typeface="Arial" charset="0"/>
              </a:rPr>
              <a:t/>
            </a:r>
            <a:br>
              <a:rPr lang="de-DE" altLang="de-DE" smtClean="0">
                <a:latin typeface="Arial" charset="0"/>
              </a:rPr>
            </a:br>
            <a:r>
              <a:rPr lang="de-DE" altLang="de-DE" b="1" smtClean="0">
                <a:solidFill>
                  <a:schemeClr val="accent2"/>
                </a:solidFill>
                <a:latin typeface="Arial" charset="0"/>
              </a:rPr>
              <a:t>Auf Grund der sich immer weiter verschärfenden Abgasbestimmungen ist die Reduzierung des Kraftstoffverbrauchs und die damit verbundene Absenkung der Emissionen von allerhöchster Priorität.</a:t>
            </a:r>
            <a:br>
              <a:rPr lang="de-DE" altLang="de-DE" b="1" smtClean="0">
                <a:solidFill>
                  <a:schemeClr val="accent2"/>
                </a:solidFill>
                <a:latin typeface="Arial" charset="0"/>
              </a:rPr>
            </a:br>
            <a:r>
              <a:rPr lang="de-DE" altLang="de-DE" b="1" smtClean="0">
                <a:solidFill>
                  <a:schemeClr val="accent2"/>
                </a:solidFill>
                <a:latin typeface="Arial" charset="0"/>
              </a:rPr>
              <a:t>Hybrid-Antriebe im Automobil sind eine Kombination aus Verbrennungsmotor mit zusätzlichem Elektroantrieb. Beide werden durch eine intelligente Elektronik gesteuert. Sinn der Hybrid-Systeme ist es, die Vorteile beider Aggregate optimal zu nutzen und die spezifischen Nachteile durch ein geschicktes Zusammenwirken zu kompensieren. Daraus resultieren niedrige Emissionen und günstige Kraftstoffverbräuche - besonders im Stop-and-Go-Verkehr und auf hügeligen Landstraßen.</a:t>
            </a:r>
            <a:br>
              <a:rPr lang="de-DE" altLang="de-DE" b="1" smtClean="0">
                <a:solidFill>
                  <a:schemeClr val="accent2"/>
                </a:solidFill>
                <a:latin typeface="Arial" charset="0"/>
              </a:rPr>
            </a:br>
            <a:r>
              <a:rPr lang="de-DE" altLang="de-DE" b="1" smtClean="0">
                <a:solidFill>
                  <a:schemeClr val="accent2"/>
                </a:solidFill>
                <a:latin typeface="Arial" charset="0"/>
              </a:rPr>
              <a:t/>
            </a:r>
            <a:br>
              <a:rPr lang="de-DE" altLang="de-DE" b="1" smtClean="0">
                <a:solidFill>
                  <a:schemeClr val="accent2"/>
                </a:solidFill>
                <a:latin typeface="Arial" charset="0"/>
              </a:rPr>
            </a:br>
            <a:r>
              <a:rPr lang="de-DE" altLang="de-DE" b="1" smtClean="0">
                <a:solidFill>
                  <a:schemeClr val="accent2"/>
                </a:solidFill>
                <a:latin typeface="Arial" charset="0"/>
              </a:rPr>
              <a:t>Bei seriellen Hybriden erfolgt der Radantrieb ausschließlich über den Elektromotor, wobei die elektrische Energie von einem Verbrennungsmotor in Verbindung mit einem Generator erzeugt wird. </a:t>
            </a:r>
            <a:br>
              <a:rPr lang="de-DE" altLang="de-DE" b="1" smtClean="0">
                <a:solidFill>
                  <a:schemeClr val="accent2"/>
                </a:solidFill>
                <a:latin typeface="Arial" charset="0"/>
              </a:rPr>
            </a:br>
            <a:r>
              <a:rPr lang="de-DE" altLang="de-DE" b="1" smtClean="0">
                <a:solidFill>
                  <a:schemeClr val="accent2"/>
                </a:solidFill>
                <a:latin typeface="Arial" charset="0"/>
              </a:rPr>
              <a:t/>
            </a:r>
            <a:br>
              <a:rPr lang="de-DE" altLang="de-DE" b="1" smtClean="0">
                <a:solidFill>
                  <a:schemeClr val="accent2"/>
                </a:solidFill>
                <a:latin typeface="Arial" charset="0"/>
              </a:rPr>
            </a:br>
            <a:r>
              <a:rPr lang="de-DE" altLang="de-DE" b="1" smtClean="0">
                <a:solidFill>
                  <a:schemeClr val="accent2"/>
                </a:solidFill>
                <a:latin typeface="Arial" charset="0"/>
              </a:rPr>
              <a:t>Parallelhybride setzen demgegenüber sowohl den Verbrennungsmotor als auch den Elektromotor zum Antrieb der Räder ein. Einerseits ergänzt der Elektromotor den Benzinmotor, andererseits fungiert er als Generator zum Aufladen der Batterie, wenn das Fahrzeug in Bewegung ist.</a:t>
            </a:r>
            <a:br>
              <a:rPr lang="de-DE" altLang="de-DE" b="1" smtClean="0">
                <a:solidFill>
                  <a:schemeClr val="accent2"/>
                </a:solidFill>
                <a:latin typeface="Arial" charset="0"/>
              </a:rPr>
            </a:br>
            <a:r>
              <a:rPr lang="de-DE" altLang="de-DE" b="1" smtClean="0">
                <a:solidFill>
                  <a:schemeClr val="accent2"/>
                </a:solidFill>
                <a:latin typeface="Arial" charset="0"/>
              </a:rPr>
              <a:t/>
            </a:r>
            <a:br>
              <a:rPr lang="de-DE" altLang="de-DE" b="1" smtClean="0">
                <a:solidFill>
                  <a:schemeClr val="accent2"/>
                </a:solidFill>
                <a:latin typeface="Arial" charset="0"/>
              </a:rPr>
            </a:br>
            <a:endParaRPr lang="de-DE" altLang="de-DE" b="1" smtClean="0">
              <a:solidFill>
                <a:schemeClr val="accent2"/>
              </a:solidFill>
              <a:latin typeface="Arial" charset="0"/>
            </a:endParaRPr>
          </a:p>
          <a:p>
            <a:endParaRPr lang="de-DE" altLang="de-DE" smtClean="0">
              <a:latin typeface="Arial" charset="0"/>
              <a:cs typeface="Arial" charset="0"/>
            </a:endParaRPr>
          </a:p>
        </p:txBody>
      </p:sp>
    </p:spTree>
    <p:extLst>
      <p:ext uri="{BB962C8B-B14F-4D97-AF65-F5344CB8AC3E}">
        <p14:creationId xmlns:p14="http://schemas.microsoft.com/office/powerpoint/2010/main" val="132958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920803D4-7067-4AB1-82A5-124D163C39BA}" type="slidenum">
              <a:rPr lang="de-DE" altLang="de-DE" sz="1200"/>
              <a:pPr/>
              <a:t>24</a:t>
            </a:fld>
            <a:endParaRPr lang="de-DE" altLang="de-DE" sz="1200"/>
          </a:p>
        </p:txBody>
      </p:sp>
      <p:sp>
        <p:nvSpPr>
          <p:cNvPr id="41987" name="Rectangle 2"/>
          <p:cNvSpPr>
            <a:spLocks noGrp="1" noRot="1" noChangeAspect="1" noChangeArrowheads="1" noTextEdit="1"/>
          </p:cNvSpPr>
          <p:nvPr>
            <p:ph type="sldImg"/>
          </p:nvPr>
        </p:nvSpPr>
        <p:spPr>
          <a:xfrm>
            <a:off x="709613" y="742950"/>
            <a:ext cx="5378450" cy="3724275"/>
          </a:xfrm>
          <a:ln/>
        </p:spPr>
      </p:sp>
      <p:sp>
        <p:nvSpPr>
          <p:cNvPr id="41988"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smtClean="0">
                <a:latin typeface="Arial" charset="0"/>
                <a:cs typeface="Arial" charset="0"/>
              </a:rPr>
              <a:t>Verkehrslenkungs- und Informationssysteme</a:t>
            </a:r>
            <a:r>
              <a:rPr lang="de-DE" altLang="de-DE" smtClean="0">
                <a:latin typeface="Arial" charset="0"/>
                <a:cs typeface="Arial" charset="0"/>
              </a:rPr>
              <a:t/>
            </a:r>
            <a:br>
              <a:rPr lang="de-DE" altLang="de-DE" smtClean="0">
                <a:latin typeface="Arial" charset="0"/>
                <a:cs typeface="Arial" charset="0"/>
              </a:rPr>
            </a:br>
            <a:r>
              <a:rPr lang="de-DE" altLang="de-DE" b="1" smtClean="0">
                <a:solidFill>
                  <a:schemeClr val="accent2"/>
                </a:solidFill>
                <a:latin typeface="Arial" charset="0"/>
                <a:cs typeface="Arial" charset="0"/>
              </a:rPr>
              <a:t>Geschickt um den Stau</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Autos sollen zukünftig direkt miteinander kommunizieren. Sie tauschen dabei Informationen zur aktuellen Verkehrslage aus - schnell und direkt von Fahrzeug zu Fahrzeug. Möglich macht das die WirelessLAN-Funktechnik. Steht ein Auto im Stau, sendet es diese Information in so genannten Ad-hoc-Netzen in Sekundenschnelle an alle Fahrzeuge in seinem Umfeld. Die dynamische Navigation führt diese dann elegant auf einer freien Ausweichroute zum Ziel. Über die aktuelle Position und Geschwindigkeit hinaus, liegen in modernen Automobilen noch eine Vielzahl weiterer Daten vor, die für die Verkehrsmeldungen nutzbar sind. Hierzu gehören Informationen des Abblend-, Fern-, Nebel-, Warnblink- oder Bremslichtes, darüber hinaus Daten des Antiblockier-Systems (ABS), der Fahrdynamik-Regelung (ESP), der Scheibenwischertätigkeit oder des Außenthermometers. Diese Daten geben Hinweise auf die lokale Straßen- oder Wetterlage - zum Beispiel auf lokale Glätte, Nebel, Nässe oder ein Stauende in einer Kurve.</a:t>
            </a:r>
            <a:br>
              <a:rPr lang="de-DE" altLang="de-DE" b="1" smtClean="0">
                <a:solidFill>
                  <a:schemeClr val="accent2"/>
                </a:solidFill>
                <a:latin typeface="Arial" charset="0"/>
                <a:cs typeface="Arial" charset="0"/>
              </a:rPr>
            </a:br>
            <a:r>
              <a:rPr lang="de-DE" altLang="de-DE" b="1" smtClean="0">
                <a:solidFill>
                  <a:schemeClr val="accent2"/>
                </a:solidFill>
                <a:latin typeface="Arial" charset="0"/>
                <a:cs typeface="Arial" charset="0"/>
              </a:rPr>
              <a:t>Sind nur zehn Prozent aller Fahrzeuge in </a:t>
            </a:r>
            <a:r>
              <a:rPr lang="de-CH" altLang="de-DE" b="1" smtClean="0">
                <a:solidFill>
                  <a:schemeClr val="accent2"/>
                </a:solidFill>
                <a:latin typeface="Arial" charset="0"/>
                <a:cs typeface="Arial" charset="0"/>
              </a:rPr>
              <a:t>der Schweiz</a:t>
            </a:r>
            <a:r>
              <a:rPr lang="de-DE" altLang="de-DE" b="1" smtClean="0">
                <a:solidFill>
                  <a:schemeClr val="accent2"/>
                </a:solidFill>
                <a:latin typeface="Arial" charset="0"/>
                <a:cs typeface="Arial" charset="0"/>
              </a:rPr>
              <a:t> mit dieser Technik ausgestattet, ist damit eine flächendeckende Verkehrsinformation möglich. Jedes Fahrzeug übernimmt dabei - je nach Situation - die Rolle des Senders, Empfängers oder Vermittlers</a:t>
            </a:r>
            <a:r>
              <a:rPr lang="de-DE" altLang="de-DE" b="1" smtClean="0">
                <a:latin typeface="Arial" charset="0"/>
                <a:cs typeface="Arial" charset="0"/>
              </a:rPr>
              <a:t>. </a:t>
            </a:r>
          </a:p>
        </p:txBody>
      </p:sp>
    </p:spTree>
    <p:extLst>
      <p:ext uri="{BB962C8B-B14F-4D97-AF65-F5344CB8AC3E}">
        <p14:creationId xmlns:p14="http://schemas.microsoft.com/office/powerpoint/2010/main" val="169557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charset="0"/>
              <a:ea typeface="ＭＳ Ｐゴシック" pitchFamily="34" charset="-128"/>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Arial" charset="0"/>
                <a:ea typeface="ＭＳ Ｐゴシック" pitchFamily="34" charset="-128"/>
              </a:defRPr>
            </a:lvl1pPr>
            <a:lvl2pPr marL="742950" indent="-285750" eaLnBrk="0" hangingPunct="0">
              <a:spcBef>
                <a:spcPct val="30000"/>
              </a:spcBef>
              <a:defRPr sz="1100">
                <a:solidFill>
                  <a:schemeClr val="tx1"/>
                </a:solidFill>
                <a:latin typeface="Arial" charset="0"/>
                <a:ea typeface="ＭＳ Ｐゴシック" pitchFamily="34" charset="-128"/>
              </a:defRPr>
            </a:lvl2pPr>
            <a:lvl3pPr marL="1143000" indent="-228600" eaLnBrk="0" hangingPunct="0">
              <a:spcBef>
                <a:spcPct val="30000"/>
              </a:spcBef>
              <a:defRPr sz="1100">
                <a:solidFill>
                  <a:schemeClr val="tx1"/>
                </a:solidFill>
                <a:latin typeface="Arial" charset="0"/>
                <a:ea typeface="ＭＳ Ｐゴシック" pitchFamily="34" charset="-128"/>
              </a:defRPr>
            </a:lvl3pPr>
            <a:lvl4pPr marL="1600200" indent="-228600" eaLnBrk="0" hangingPunct="0">
              <a:spcBef>
                <a:spcPct val="30000"/>
              </a:spcBef>
              <a:defRPr sz="1100">
                <a:solidFill>
                  <a:schemeClr val="tx1"/>
                </a:solidFill>
                <a:latin typeface="Arial" charset="0"/>
                <a:ea typeface="ＭＳ Ｐゴシック" pitchFamily="34" charset="-128"/>
              </a:defRPr>
            </a:lvl4pPr>
            <a:lvl5pPr marL="2057400" indent="-228600" eaLnBrk="0" hangingPunct="0">
              <a:spcBef>
                <a:spcPct val="30000"/>
              </a:spcBef>
              <a:defRPr sz="11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1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1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1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eaLnBrk="1" hangingPunct="1">
              <a:spcBef>
                <a:spcPct val="0"/>
              </a:spcBef>
            </a:pPr>
            <a:fld id="{EBF2B85C-7FEB-4E71-9436-E58660E18164}" type="slidenum">
              <a:rPr lang="de-DE" altLang="de-DE" sz="1000" smtClean="0"/>
              <a:pPr eaLnBrk="1" hangingPunct="1">
                <a:spcBef>
                  <a:spcPct val="0"/>
                </a:spcBef>
              </a:pPr>
              <a:t>7</a:t>
            </a:fld>
            <a:endParaRPr lang="de-DE" altLang="de-DE" sz="1000" smtClean="0"/>
          </a:p>
        </p:txBody>
      </p:sp>
    </p:spTree>
    <p:extLst>
      <p:ext uri="{BB962C8B-B14F-4D97-AF65-F5344CB8AC3E}">
        <p14:creationId xmlns:p14="http://schemas.microsoft.com/office/powerpoint/2010/main" val="854757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DC4467B7-6A1F-452C-8B23-BE29F23F45D1}" type="slidenum">
              <a:rPr lang="de-DE" altLang="de-DE" sz="1200"/>
              <a:pPr/>
              <a:t>25</a:t>
            </a:fld>
            <a:endParaRPr lang="de-DE" altLang="de-DE" sz="1200"/>
          </a:p>
        </p:txBody>
      </p:sp>
      <p:sp>
        <p:nvSpPr>
          <p:cNvPr id="46083" name="Rectangle 2"/>
          <p:cNvSpPr>
            <a:spLocks noGrp="1" noRot="1" noChangeAspect="1" noChangeArrowheads="1" noTextEdit="1"/>
          </p:cNvSpPr>
          <p:nvPr>
            <p:ph type="sldImg"/>
          </p:nvPr>
        </p:nvSpPr>
        <p:spPr>
          <a:xfrm>
            <a:off x="709613" y="742950"/>
            <a:ext cx="5378450" cy="3724275"/>
          </a:xfrm>
          <a:ln/>
        </p:spPr>
      </p:sp>
      <p:sp>
        <p:nvSpPr>
          <p:cNvPr id="46084" name="Rectangle 3"/>
          <p:cNvSpPr>
            <a:spLocks noGrp="1" noChangeArrowheads="1"/>
          </p:cNvSpPr>
          <p:nvPr>
            <p:ph type="body" idx="1"/>
          </p:nvPr>
        </p:nvSpPr>
        <p:spPr>
          <a:xfrm>
            <a:off x="906044" y="4715153"/>
            <a:ext cx="4985588"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nSpc>
                <a:spcPct val="150000"/>
              </a:lnSpc>
              <a:spcBef>
                <a:spcPct val="0"/>
              </a:spcBef>
            </a:pPr>
            <a:r>
              <a:rPr lang="de-DE" altLang="de-DE" sz="1400">
                <a:latin typeface="Arial" charset="0"/>
              </a:rPr>
              <a:t/>
            </a:r>
            <a:br>
              <a:rPr lang="de-DE" altLang="de-DE" sz="1400">
                <a:latin typeface="Arial" charset="0"/>
              </a:rPr>
            </a:br>
            <a:endParaRPr lang="de-DE" altLang="de-DE" sz="1400">
              <a:solidFill>
                <a:schemeClr val="bg1"/>
              </a:solidFill>
              <a:latin typeface="Times" pitchFamily="18" charset="0"/>
            </a:endParaRPr>
          </a:p>
        </p:txBody>
      </p:sp>
      <p:sp>
        <p:nvSpPr>
          <p:cNvPr id="46085" name="Text Box 4"/>
          <p:cNvSpPr txBox="1">
            <a:spLocks noChangeArrowheads="1"/>
          </p:cNvSpPr>
          <p:nvPr/>
        </p:nvSpPr>
        <p:spPr bwMode="auto">
          <a:xfrm>
            <a:off x="1057833" y="4963319"/>
            <a:ext cx="5134248" cy="44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eaLnBrk="1" hangingPunct="1">
              <a:spcBef>
                <a:spcPct val="50000"/>
              </a:spcBef>
            </a:pPr>
            <a:r>
              <a:rPr lang="de-DE" altLang="de-DE" sz="1200" b="1">
                <a:latin typeface="Arial" charset="0"/>
                <a:cs typeface="Times New Roman" pitchFamily="18" charset="0"/>
              </a:rPr>
              <a:t>Telediagnose</a:t>
            </a: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Viele Fahrzeuge haben über CAN-Bus vernetzte, eigendiagnosefähige Steuergeräte. Werkstätten vernetzen Motortester, Auftragsannahme, Ersatzteillager und Buchhaltung. Der nächste Schritt kombiniert die Vernetzung von Fahrzeug, Werkstatt und Fahrzeughersteller.</a:t>
            </a:r>
            <a:endParaRPr lang="de-CH"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Durch die Telediagnose wollen Fahrzeughersteller und Serviceunternehmen fahrzeugrelevante Verschleißdaten erfassen und mit den Möglichkeiten der modernen Telekommunikation übertragen. Das können Daten über </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Menge und Zustand des Motoröls,</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Belagstärke von Kupplung oder Bremse,</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sich drastisch ändernde Abgaswerte, </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nachlassende Öl- bzw. Kraftstoffdrücke,</a:t>
            </a:r>
          </a:p>
          <a:p>
            <a:pPr algn="l" eaLnBrk="1" hangingPunct="1">
              <a:spcBef>
                <a:spcPct val="50000"/>
              </a:spcBef>
              <a:buFontTx/>
              <a:buChar char="•"/>
            </a:pPr>
            <a:r>
              <a:rPr lang="de-CH" altLang="de-DE" sz="1200" b="1">
                <a:solidFill>
                  <a:schemeClr val="accent2"/>
                </a:solidFill>
                <a:latin typeface="Arial" charset="0"/>
              </a:rPr>
              <a:t>   </a:t>
            </a:r>
            <a:r>
              <a:rPr lang="de-DE" altLang="de-DE" sz="1200" b="1">
                <a:solidFill>
                  <a:schemeClr val="accent2"/>
                </a:solidFill>
                <a:latin typeface="Arial" charset="0"/>
              </a:rPr>
              <a:t>oder zu heiß werdende Schalt- oder Achsgetriebe sein.</a:t>
            </a:r>
            <a:endParaRPr lang="de-DE" altLang="de-DE" sz="1200" b="1">
              <a:solidFill>
                <a:schemeClr val="accent2"/>
              </a:solidFill>
              <a:latin typeface="Arial" charset="0"/>
              <a:ea typeface="Arial Unicode MS" pitchFamily="34" charset="-128"/>
              <a:cs typeface="Arial Unicode MS" pitchFamily="34" charset="-128"/>
            </a:endParaRP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Im Prinzip also alle Daten, die die Eigendiagnose im Fahrzeug erfassen kann. </a:t>
            </a:r>
          </a:p>
          <a:p>
            <a:pPr algn="l" eaLnBrk="1" hangingPunct="1">
              <a:spcBef>
                <a:spcPct val="50000"/>
              </a:spcBef>
            </a:pPr>
            <a:r>
              <a:rPr lang="de-DE" altLang="de-DE" sz="1200" b="1">
                <a:solidFill>
                  <a:schemeClr val="accent2"/>
                </a:solidFill>
                <a:latin typeface="Arial" charset="0"/>
                <a:ea typeface="Arial Unicode MS" pitchFamily="34" charset="-128"/>
                <a:cs typeface="Arial Unicode MS" pitchFamily="34" charset="-128"/>
              </a:rPr>
              <a:t>Diese Informationen werden dann über Mobilfunknetze an eine Zentrale der Fahrzeughersteller oder an Servicecenter gesendet. </a:t>
            </a:r>
          </a:p>
        </p:txBody>
      </p:sp>
    </p:spTree>
    <p:extLst>
      <p:ext uri="{BB962C8B-B14F-4D97-AF65-F5344CB8AC3E}">
        <p14:creationId xmlns:p14="http://schemas.microsoft.com/office/powerpoint/2010/main" val="1433423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686D2EE9-B854-4C98-8C23-BBF76D54DC78}" type="slidenum">
              <a:rPr lang="de-DE" altLang="de-DE" sz="1200"/>
              <a:pPr/>
              <a:t>26</a:t>
            </a:fld>
            <a:endParaRPr lang="de-DE" altLang="de-DE" sz="1200"/>
          </a:p>
        </p:txBody>
      </p:sp>
      <p:sp>
        <p:nvSpPr>
          <p:cNvPr id="53251" name="Rectangle 2"/>
          <p:cNvSpPr>
            <a:spLocks noGrp="1" noRot="1" noChangeAspect="1" noChangeArrowheads="1" noTextEdit="1"/>
          </p:cNvSpPr>
          <p:nvPr>
            <p:ph type="sldImg"/>
          </p:nvPr>
        </p:nvSpPr>
        <p:spPr>
          <a:xfrm>
            <a:off x="420688" y="742950"/>
            <a:ext cx="5956300" cy="3724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583540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E1AFF983-4A10-46DC-B210-05811291329C}" type="slidenum">
              <a:rPr lang="de-DE" altLang="de-DE" sz="1200"/>
              <a:pPr/>
              <a:t>27</a:t>
            </a:fld>
            <a:endParaRPr lang="de-DE" altLang="de-DE" sz="1200"/>
          </a:p>
        </p:txBody>
      </p:sp>
      <p:sp>
        <p:nvSpPr>
          <p:cNvPr id="54275" name="Rectangle 2"/>
          <p:cNvSpPr>
            <a:spLocks noGrp="1" noRot="1" noChangeAspect="1" noChangeArrowheads="1" noTextEdit="1"/>
          </p:cNvSpPr>
          <p:nvPr>
            <p:ph type="sldImg"/>
          </p:nvPr>
        </p:nvSpPr>
        <p:spPr>
          <a:xfrm>
            <a:off x="420688" y="742950"/>
            <a:ext cx="5956300" cy="3724275"/>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15522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E49F6D8-0027-46BF-9DB4-1F6D15E4584E}" type="slidenum">
              <a:rPr lang="de-DE" altLang="de-DE" sz="1200"/>
              <a:pPr/>
              <a:t>28</a:t>
            </a:fld>
            <a:endParaRPr lang="de-DE" altLang="de-DE" sz="1200"/>
          </a:p>
        </p:txBody>
      </p:sp>
      <p:sp>
        <p:nvSpPr>
          <p:cNvPr id="51203" name="Rectangle 2"/>
          <p:cNvSpPr>
            <a:spLocks noGrp="1" noRot="1" noChangeAspect="1" noChangeArrowheads="1" noTextEdit="1"/>
          </p:cNvSpPr>
          <p:nvPr>
            <p:ph type="sldImg"/>
          </p:nvPr>
        </p:nvSpPr>
        <p:spPr>
          <a:xfrm>
            <a:off x="420688" y="742950"/>
            <a:ext cx="5956300" cy="3724275"/>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80385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CB83AF72-C777-4CAC-A51E-E79378995C0C}" type="slidenum">
              <a:rPr lang="de-DE" altLang="de-DE" sz="1200"/>
              <a:pPr/>
              <a:t>29</a:t>
            </a:fld>
            <a:endParaRPr lang="de-DE" altLang="de-DE" sz="1200"/>
          </a:p>
        </p:txBody>
      </p:sp>
      <p:sp>
        <p:nvSpPr>
          <p:cNvPr id="52227" name="Rectangle 2"/>
          <p:cNvSpPr>
            <a:spLocks noGrp="1" noRot="1" noChangeAspect="1" noChangeArrowheads="1" noTextEdit="1"/>
          </p:cNvSpPr>
          <p:nvPr>
            <p:ph type="sldImg"/>
          </p:nvPr>
        </p:nvSpPr>
        <p:spPr>
          <a:xfrm>
            <a:off x="420688" y="742950"/>
            <a:ext cx="5956300" cy="3724275"/>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2412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7C897963-3C0E-42DE-845B-EE2A0B08C07B}" type="slidenum">
              <a:rPr lang="de-DE" altLang="de-DE" sz="1200"/>
              <a:pPr/>
              <a:t>30</a:t>
            </a:fld>
            <a:endParaRPr lang="de-DE" altLang="de-DE" sz="1200"/>
          </a:p>
        </p:txBody>
      </p:sp>
      <p:sp>
        <p:nvSpPr>
          <p:cNvPr id="55299" name="Rectangle 2"/>
          <p:cNvSpPr>
            <a:spLocks noGrp="1" noRot="1" noChangeAspect="1" noChangeArrowheads="1" noTextEdit="1"/>
          </p:cNvSpPr>
          <p:nvPr>
            <p:ph type="sldImg"/>
          </p:nvPr>
        </p:nvSpPr>
        <p:spPr>
          <a:xfrm>
            <a:off x="420688" y="742950"/>
            <a:ext cx="5956300" cy="3724275"/>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2175841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1D214D40-2ABE-45AE-AC53-A17FED90388A}" type="slidenum">
              <a:rPr lang="de-DE" altLang="de-DE" sz="1200"/>
              <a:pPr/>
              <a:t>31</a:t>
            </a:fld>
            <a:endParaRPr lang="de-DE" altLang="de-DE" sz="1200"/>
          </a:p>
        </p:txBody>
      </p:sp>
      <p:sp>
        <p:nvSpPr>
          <p:cNvPr id="56323" name="Rectangle 2"/>
          <p:cNvSpPr>
            <a:spLocks noGrp="1" noRot="1" noChangeAspect="1" noChangeArrowheads="1" noTextEdit="1"/>
          </p:cNvSpPr>
          <p:nvPr>
            <p:ph type="sldImg"/>
          </p:nvPr>
        </p:nvSpPr>
        <p:spPr>
          <a:xfrm>
            <a:off x="420688" y="742950"/>
            <a:ext cx="5956300" cy="372427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06042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20688" y="742950"/>
            <a:ext cx="5956300" cy="372427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937941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xfrm>
            <a:off x="420688" y="742950"/>
            <a:ext cx="5956300" cy="3724275"/>
          </a:xfrm>
          <a:ln/>
        </p:spPr>
      </p:sp>
      <p:sp>
        <p:nvSpPr>
          <p:cNvPr id="56323" name="Notizenplatzhalter 2"/>
          <p:cNvSpPr>
            <a:spLocks noGrp="1"/>
          </p:cNvSpPr>
          <p:nvPr>
            <p:ph type="body" idx="1"/>
          </p:nvPr>
        </p:nvSpPr>
        <p:spPr>
          <a:noFill/>
        </p:spPr>
        <p:txBody>
          <a:bodyPr/>
          <a:lstStyle/>
          <a:p>
            <a:r>
              <a:rPr lang="de-CH" smtClean="0">
                <a:latin typeface="Times" pitchFamily="18" charset="0"/>
              </a:rPr>
              <a:t>(sk)</a:t>
            </a:r>
          </a:p>
          <a:p>
            <a:endParaRPr lang="de-CH" smtClean="0">
              <a:latin typeface="Times" pitchFamily="18" charset="0"/>
            </a:endParaRPr>
          </a:p>
        </p:txBody>
      </p:sp>
      <p:sp>
        <p:nvSpPr>
          <p:cNvPr id="56324" name="Foliennummernplatzhalter 3"/>
          <p:cNvSpPr>
            <a:spLocks noGrp="1"/>
          </p:cNvSpPr>
          <p:nvPr>
            <p:ph type="sldNum" sz="quarter" idx="5"/>
          </p:nvPr>
        </p:nvSpPr>
        <p:spPr>
          <a:noFill/>
        </p:spPr>
        <p:txBody>
          <a:bodyPr/>
          <a:lstStyle>
            <a:lvl1pPr defTabSz="909638">
              <a:defRPr sz="2400">
                <a:solidFill>
                  <a:schemeClr val="tx1"/>
                </a:solidFill>
                <a:latin typeface="Times" pitchFamily="18" charset="0"/>
              </a:defRPr>
            </a:lvl1pPr>
            <a:lvl2pPr marL="742950" indent="-285750" defTabSz="909638">
              <a:defRPr sz="2400">
                <a:solidFill>
                  <a:schemeClr val="tx1"/>
                </a:solidFill>
                <a:latin typeface="Times" pitchFamily="18" charset="0"/>
              </a:defRPr>
            </a:lvl2pPr>
            <a:lvl3pPr marL="1143000" indent="-228600" defTabSz="909638">
              <a:defRPr sz="2400">
                <a:solidFill>
                  <a:schemeClr val="tx1"/>
                </a:solidFill>
                <a:latin typeface="Times" pitchFamily="18" charset="0"/>
              </a:defRPr>
            </a:lvl3pPr>
            <a:lvl4pPr marL="1600200" indent="-228600" defTabSz="909638">
              <a:defRPr sz="2400">
                <a:solidFill>
                  <a:schemeClr val="tx1"/>
                </a:solidFill>
                <a:latin typeface="Times" pitchFamily="18" charset="0"/>
              </a:defRPr>
            </a:lvl4pPr>
            <a:lvl5pPr marL="2057400" indent="-228600" defTabSz="909638">
              <a:defRPr sz="2400">
                <a:solidFill>
                  <a:schemeClr val="tx1"/>
                </a:solidFill>
                <a:latin typeface="Times" pitchFamily="18" charset="0"/>
              </a:defRPr>
            </a:lvl5pPr>
            <a:lvl6pPr marL="2514600" indent="-228600" algn="r" defTabSz="909638" eaLnBrk="0" fontAlgn="base" hangingPunct="0">
              <a:spcBef>
                <a:spcPct val="0"/>
              </a:spcBef>
              <a:spcAft>
                <a:spcPct val="0"/>
              </a:spcAft>
              <a:defRPr sz="2400">
                <a:solidFill>
                  <a:schemeClr val="tx1"/>
                </a:solidFill>
                <a:latin typeface="Times" pitchFamily="18" charset="0"/>
              </a:defRPr>
            </a:lvl6pPr>
            <a:lvl7pPr marL="2971800" indent="-228600" algn="r" defTabSz="909638" eaLnBrk="0" fontAlgn="base" hangingPunct="0">
              <a:spcBef>
                <a:spcPct val="0"/>
              </a:spcBef>
              <a:spcAft>
                <a:spcPct val="0"/>
              </a:spcAft>
              <a:defRPr sz="2400">
                <a:solidFill>
                  <a:schemeClr val="tx1"/>
                </a:solidFill>
                <a:latin typeface="Times" pitchFamily="18" charset="0"/>
              </a:defRPr>
            </a:lvl7pPr>
            <a:lvl8pPr marL="3429000" indent="-228600" algn="r" defTabSz="909638" eaLnBrk="0" fontAlgn="base" hangingPunct="0">
              <a:spcBef>
                <a:spcPct val="0"/>
              </a:spcBef>
              <a:spcAft>
                <a:spcPct val="0"/>
              </a:spcAft>
              <a:defRPr sz="2400">
                <a:solidFill>
                  <a:schemeClr val="tx1"/>
                </a:solidFill>
                <a:latin typeface="Times" pitchFamily="18" charset="0"/>
              </a:defRPr>
            </a:lvl8pPr>
            <a:lvl9pPr marL="3886200" indent="-228600" algn="r" defTabSz="909638" eaLnBrk="0" fontAlgn="base" hangingPunct="0">
              <a:spcBef>
                <a:spcPct val="0"/>
              </a:spcBef>
              <a:spcAft>
                <a:spcPct val="0"/>
              </a:spcAft>
              <a:defRPr sz="2400">
                <a:solidFill>
                  <a:schemeClr val="tx1"/>
                </a:solidFill>
                <a:latin typeface="Times" pitchFamily="18" charset="0"/>
              </a:defRPr>
            </a:lvl9pPr>
          </a:lstStyle>
          <a:p>
            <a:fld id="{2E2EDEFB-EEE4-403E-BBBF-5FBD06D47B14}" type="slidenum">
              <a:rPr lang="de-DE" sz="1200">
                <a:solidFill>
                  <a:srgbClr val="000000"/>
                </a:solidFill>
              </a:rPr>
              <a:pPr/>
              <a:t>37</a:t>
            </a:fld>
            <a:endParaRPr lang="de-DE" sz="1200">
              <a:solidFill>
                <a:srgbClr val="000000"/>
              </a:solidFill>
            </a:endParaRPr>
          </a:p>
        </p:txBody>
      </p:sp>
    </p:spTree>
    <p:extLst>
      <p:ext uri="{BB962C8B-B14F-4D97-AF65-F5344CB8AC3E}">
        <p14:creationId xmlns:p14="http://schemas.microsoft.com/office/powerpoint/2010/main" val="3069242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Arial" pitchFamily="34" charset="0"/>
              <a:ea typeface="ＭＳ Ｐゴシック" pitchFamily="34" charset="-128"/>
            </a:endParaRPr>
          </a:p>
        </p:txBody>
      </p:sp>
      <p:sp>
        <p:nvSpPr>
          <p:cNvPr id="64516"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7E75CC4B-E5AE-4115-8CA9-F08EA34B9FD3}" type="slidenum">
              <a:rPr lang="de-DE" altLang="de-DE" smtClean="0">
                <a:ea typeface="ＭＳ Ｐゴシック" pitchFamily="34" charset="-128"/>
              </a:rPr>
              <a:pPr>
                <a:defRPr/>
              </a:pPr>
              <a:t>41</a:t>
            </a:fld>
            <a:endParaRPr lang="de-DE" altLang="de-DE" smtClean="0">
              <a:ea typeface="ＭＳ Ｐゴシック" pitchFamily="34" charset="-128"/>
            </a:endParaRPr>
          </a:p>
        </p:txBody>
      </p:sp>
    </p:spTree>
    <p:extLst>
      <p:ext uri="{BB962C8B-B14F-4D97-AF65-F5344CB8AC3E}">
        <p14:creationId xmlns:p14="http://schemas.microsoft.com/office/powerpoint/2010/main" val="4473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5B30D2C-1A6B-46F2-A62A-38CFA9BC772E}" type="slidenum">
              <a:rPr lang="de-DE" altLang="de-DE" sz="1200"/>
              <a:pPr/>
              <a:t>8</a:t>
            </a:fld>
            <a:endParaRPr lang="de-DE" altLang="de-DE" sz="1200"/>
          </a:p>
        </p:txBody>
      </p:sp>
      <p:sp>
        <p:nvSpPr>
          <p:cNvPr id="43011" name="Rectangle 2"/>
          <p:cNvSpPr>
            <a:spLocks noGrp="1" noRot="1" noChangeAspect="1" noChangeArrowheads="1" noTextEdit="1"/>
          </p:cNvSpPr>
          <p:nvPr>
            <p:ph type="sldImg"/>
          </p:nvPr>
        </p:nvSpPr>
        <p:spPr>
          <a:xfrm>
            <a:off x="420688" y="742950"/>
            <a:ext cx="5956300" cy="372427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89126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4E645717-2032-4272-B190-CE6E201A3E6D}" type="slidenum">
              <a:rPr lang="de-DE" altLang="de-DE" sz="1200"/>
              <a:pPr/>
              <a:t>9</a:t>
            </a:fld>
            <a:endParaRPr lang="de-DE" altLang="de-DE" sz="1200"/>
          </a:p>
        </p:txBody>
      </p:sp>
      <p:sp>
        <p:nvSpPr>
          <p:cNvPr id="44035" name="Rectangle 2"/>
          <p:cNvSpPr>
            <a:spLocks noGrp="1" noRot="1" noChangeAspect="1" noChangeArrowheads="1" noTextEdit="1"/>
          </p:cNvSpPr>
          <p:nvPr>
            <p:ph type="sldImg"/>
          </p:nvPr>
        </p:nvSpPr>
        <p:spPr>
          <a:xfrm>
            <a:off x="709613" y="742950"/>
            <a:ext cx="5378450" cy="3724275"/>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43259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D9F8498B-C8BE-466B-813B-331EDC2AE4D8}" type="slidenum">
              <a:rPr lang="de-DE" altLang="de-DE" sz="1200"/>
              <a:pPr/>
              <a:t>10</a:t>
            </a:fld>
            <a:endParaRPr lang="de-DE" altLang="de-DE" sz="1200"/>
          </a:p>
        </p:txBody>
      </p:sp>
      <p:sp>
        <p:nvSpPr>
          <p:cNvPr id="45059" name="Rectangle 2"/>
          <p:cNvSpPr>
            <a:spLocks noGrp="1" noRot="1" noChangeAspect="1" noChangeArrowheads="1" noTextEdit="1"/>
          </p:cNvSpPr>
          <p:nvPr>
            <p:ph type="sldImg"/>
          </p:nvPr>
        </p:nvSpPr>
        <p:spPr>
          <a:xfrm>
            <a:off x="709613" y="742950"/>
            <a:ext cx="5378450" cy="372427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337482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87026564-687C-4B2E-B60C-9ED373ABF775}" type="slidenum">
              <a:rPr lang="de-DE" altLang="de-DE" sz="1200"/>
              <a:pPr/>
              <a:t>11</a:t>
            </a:fld>
            <a:endParaRPr lang="de-DE" altLang="de-DE" sz="1200"/>
          </a:p>
        </p:txBody>
      </p:sp>
      <p:sp>
        <p:nvSpPr>
          <p:cNvPr id="37891" name="Rectangle 2"/>
          <p:cNvSpPr>
            <a:spLocks noGrp="1" noRot="1" noChangeAspect="1" noChangeArrowheads="1" noTextEdit="1"/>
          </p:cNvSpPr>
          <p:nvPr>
            <p:ph type="sldImg"/>
          </p:nvPr>
        </p:nvSpPr>
        <p:spPr>
          <a:xfrm>
            <a:off x="420688" y="742950"/>
            <a:ext cx="5956300" cy="3724275"/>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1902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B3D6AE7B-8821-42BB-BA50-8725275DE6C2}" type="slidenum">
              <a:rPr lang="de-DE" altLang="de-DE" sz="1200"/>
              <a:pPr/>
              <a:t>12</a:t>
            </a:fld>
            <a:endParaRPr lang="de-DE" altLang="de-DE" sz="1200"/>
          </a:p>
        </p:txBody>
      </p:sp>
      <p:sp>
        <p:nvSpPr>
          <p:cNvPr id="38915" name="Rectangle 2"/>
          <p:cNvSpPr>
            <a:spLocks noGrp="1" noRot="1" noChangeAspect="1" noChangeArrowheads="1" noTextEdit="1"/>
          </p:cNvSpPr>
          <p:nvPr>
            <p:ph type="sldImg"/>
          </p:nvPr>
        </p:nvSpPr>
        <p:spPr>
          <a:xfrm>
            <a:off x="709613" y="742950"/>
            <a:ext cx="5378450" cy="372427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37667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F4192DFE-31A9-4215-A68A-7A18F4CE1EA9}" type="slidenum">
              <a:rPr lang="de-DE" altLang="de-DE" sz="1200"/>
              <a:pPr/>
              <a:t>13</a:t>
            </a:fld>
            <a:endParaRPr lang="de-DE" altLang="de-DE" sz="1200"/>
          </a:p>
        </p:txBody>
      </p:sp>
      <p:sp>
        <p:nvSpPr>
          <p:cNvPr id="39939" name="Rectangle 2"/>
          <p:cNvSpPr>
            <a:spLocks noGrp="1" noRot="1" noChangeAspect="1" noChangeArrowheads="1" noTextEdit="1"/>
          </p:cNvSpPr>
          <p:nvPr>
            <p:ph type="sldImg"/>
          </p:nvPr>
        </p:nvSpPr>
        <p:spPr>
          <a:xfrm>
            <a:off x="709613" y="742950"/>
            <a:ext cx="5378450" cy="372427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80102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33960" indent="-282292">
              <a:defRPr sz="2400">
                <a:solidFill>
                  <a:schemeClr val="tx1"/>
                </a:solidFill>
                <a:latin typeface="Times" pitchFamily="18" charset="0"/>
              </a:defRPr>
            </a:lvl2pPr>
            <a:lvl3pPr marL="1129170" indent="-225834">
              <a:defRPr sz="2400">
                <a:solidFill>
                  <a:schemeClr val="tx1"/>
                </a:solidFill>
                <a:latin typeface="Times" pitchFamily="18" charset="0"/>
              </a:defRPr>
            </a:lvl3pPr>
            <a:lvl4pPr marL="1580838" indent="-225834">
              <a:defRPr sz="2400">
                <a:solidFill>
                  <a:schemeClr val="tx1"/>
                </a:solidFill>
                <a:latin typeface="Times" pitchFamily="18" charset="0"/>
              </a:defRPr>
            </a:lvl4pPr>
            <a:lvl5pPr marL="2032505" indent="-225834">
              <a:defRPr sz="2400">
                <a:solidFill>
                  <a:schemeClr val="tx1"/>
                </a:solidFill>
                <a:latin typeface="Times" pitchFamily="18" charset="0"/>
              </a:defRPr>
            </a:lvl5pPr>
            <a:lvl6pPr marL="2484173" indent="-225834" algn="r" eaLnBrk="0" fontAlgn="base" hangingPunct="0">
              <a:spcBef>
                <a:spcPct val="0"/>
              </a:spcBef>
              <a:spcAft>
                <a:spcPct val="0"/>
              </a:spcAft>
              <a:defRPr sz="2400">
                <a:solidFill>
                  <a:schemeClr val="tx1"/>
                </a:solidFill>
                <a:latin typeface="Times" pitchFamily="18" charset="0"/>
              </a:defRPr>
            </a:lvl6pPr>
            <a:lvl7pPr marL="2935841" indent="-225834" algn="r" eaLnBrk="0" fontAlgn="base" hangingPunct="0">
              <a:spcBef>
                <a:spcPct val="0"/>
              </a:spcBef>
              <a:spcAft>
                <a:spcPct val="0"/>
              </a:spcAft>
              <a:defRPr sz="2400">
                <a:solidFill>
                  <a:schemeClr val="tx1"/>
                </a:solidFill>
                <a:latin typeface="Times" pitchFamily="18" charset="0"/>
              </a:defRPr>
            </a:lvl7pPr>
            <a:lvl8pPr marL="3387509" indent="-225834" algn="r" eaLnBrk="0" fontAlgn="base" hangingPunct="0">
              <a:spcBef>
                <a:spcPct val="0"/>
              </a:spcBef>
              <a:spcAft>
                <a:spcPct val="0"/>
              </a:spcAft>
              <a:defRPr sz="2400">
                <a:solidFill>
                  <a:schemeClr val="tx1"/>
                </a:solidFill>
                <a:latin typeface="Times" pitchFamily="18" charset="0"/>
              </a:defRPr>
            </a:lvl8pPr>
            <a:lvl9pPr marL="3839177" indent="-225834" algn="r" eaLnBrk="0" fontAlgn="base" hangingPunct="0">
              <a:spcBef>
                <a:spcPct val="0"/>
              </a:spcBef>
              <a:spcAft>
                <a:spcPct val="0"/>
              </a:spcAft>
              <a:defRPr sz="2400">
                <a:solidFill>
                  <a:schemeClr val="tx1"/>
                </a:solidFill>
                <a:latin typeface="Times" pitchFamily="18" charset="0"/>
              </a:defRPr>
            </a:lvl9pPr>
          </a:lstStyle>
          <a:p>
            <a:fld id="{211DC89E-F5A0-4A3F-B071-D7AC38433377}" type="slidenum">
              <a:rPr lang="de-DE" altLang="de-DE" sz="1200"/>
              <a:pPr/>
              <a:t>14</a:t>
            </a:fld>
            <a:endParaRPr lang="de-DE" altLang="de-DE" sz="1200"/>
          </a:p>
        </p:txBody>
      </p:sp>
      <p:sp>
        <p:nvSpPr>
          <p:cNvPr id="32771" name="Rectangle 2"/>
          <p:cNvSpPr>
            <a:spLocks noGrp="1" noRot="1" noChangeAspect="1" noChangeArrowheads="1" noTextEdit="1"/>
          </p:cNvSpPr>
          <p:nvPr>
            <p:ph type="sldImg"/>
          </p:nvPr>
        </p:nvSpPr>
        <p:spPr>
          <a:xfrm>
            <a:off x="420688" y="742950"/>
            <a:ext cx="5956300" cy="37242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latin typeface="Times" pitchFamily="18" charset="0"/>
            </a:endParaRPr>
          </a:p>
        </p:txBody>
      </p:sp>
    </p:spTree>
    <p:extLst>
      <p:ext uri="{BB962C8B-B14F-4D97-AF65-F5344CB8AC3E}">
        <p14:creationId xmlns:p14="http://schemas.microsoft.com/office/powerpoint/2010/main" val="1135080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3"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0038"/>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1611313"/>
            <a:ext cx="32019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1538" y="4976813"/>
            <a:ext cx="96361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5"/>
          <p:cNvSpPr>
            <a:spLocks noGrp="1"/>
          </p:cNvSpPr>
          <p:nvPr>
            <p:ph sz="quarter" idx="10"/>
          </p:nvPr>
        </p:nvSpPr>
        <p:spPr>
          <a:xfrm>
            <a:off x="756997" y="2904943"/>
            <a:ext cx="7975385" cy="1549590"/>
          </a:xfrm>
        </p:spPr>
        <p:txBody>
          <a:bodyPr/>
          <a:lstStyle>
            <a:lvl1pPr>
              <a:defRPr sz="1900" b="1">
                <a:solidFill>
                  <a:srgbClr val="FF0000"/>
                </a:solidFill>
              </a:defRPr>
            </a:lvl1pPr>
            <a:lvl2pPr marL="0" indent="0">
              <a:buFontTx/>
              <a:buNone/>
              <a:defRPr sz="1600" b="1"/>
            </a:lvl2pPr>
          </a:lstStyle>
          <a:p>
            <a:pPr lvl="0"/>
            <a:r>
              <a:rPr lang="de-DE" smtClean="0"/>
              <a:t>Textmasterformat bearbeiten</a:t>
            </a:r>
          </a:p>
        </p:txBody>
      </p:sp>
    </p:spTree>
    <p:extLst>
      <p:ext uri="{BB962C8B-B14F-4D97-AF65-F5344CB8AC3E}">
        <p14:creationId xmlns:p14="http://schemas.microsoft.com/office/powerpoint/2010/main" val="29082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llbild und Text">
    <p:spTree>
      <p:nvGrpSpPr>
        <p:cNvPr id="1" name=""/>
        <p:cNvGrpSpPr/>
        <p:nvPr/>
      </p:nvGrpSpPr>
      <p:grpSpPr>
        <a:xfrm>
          <a:off x="0" y="0"/>
          <a:ext cx="0" cy="0"/>
          <a:chOff x="0" y="0"/>
          <a:chExt cx="0" cy="0"/>
        </a:xfrm>
      </p:grpSpPr>
      <p:sp>
        <p:nvSpPr>
          <p:cNvPr id="4" name="Rechteck 3"/>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7" name="Bildplatzhalter 6"/>
          <p:cNvSpPr>
            <a:spLocks noGrp="1"/>
          </p:cNvSpPr>
          <p:nvPr>
            <p:ph type="pic" sz="quarter" idx="12"/>
          </p:nvPr>
        </p:nvSpPr>
        <p:spPr>
          <a:xfrm>
            <a:off x="0" y="0"/>
            <a:ext cx="9144000" cy="5715000"/>
          </a:xfrm>
        </p:spPr>
        <p:txBody>
          <a:bodyPr/>
          <a:lstStyle/>
          <a:p>
            <a:pPr lvl="0"/>
            <a:r>
              <a:rPr lang="de-DE" noProof="0" smtClean="0"/>
              <a:t>Bild durch Klicken auf Symbol hinzufügen</a:t>
            </a:r>
            <a:endParaRPr lang="de-CH"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solidFill>
                  <a:schemeClr val="tx1"/>
                </a:solidFill>
              </a:defRPr>
            </a:lvl1pPr>
          </a:lstStyle>
          <a:p>
            <a:pPr lvl="0"/>
            <a:r>
              <a:rPr lang="de-DE" smtClean="0"/>
              <a:t>Titelmasterformat durch Klicken bearbeiten</a:t>
            </a:r>
            <a:endParaRPr lang="de-DE" dirty="0" smtClean="0"/>
          </a:p>
        </p:txBody>
      </p:sp>
      <p:sp>
        <p:nvSpPr>
          <p:cNvPr id="5" name="Fußzeilenplatzhalter 6"/>
          <p:cNvSpPr>
            <a:spLocks noGrp="1"/>
          </p:cNvSpPr>
          <p:nvPr>
            <p:ph type="ftr" sz="quarter" idx="13"/>
          </p:nvPr>
        </p:nvSpPr>
        <p:spPr/>
        <p:txBody>
          <a:bodyPr/>
          <a:lstStyle>
            <a:lvl1pPr>
              <a:defRPr/>
            </a:lvl1pPr>
          </a:lstStyle>
          <a:p>
            <a:pPr>
              <a:defRPr/>
            </a:pPr>
            <a:r>
              <a:rPr lang="de-DE"/>
              <a:t>((Fusszeile)) Lorem ipsum dolor sit amet.</a:t>
            </a:r>
          </a:p>
        </p:txBody>
      </p:sp>
      <p:sp>
        <p:nvSpPr>
          <p:cNvPr id="6" name="Rectangle 6"/>
          <p:cNvSpPr>
            <a:spLocks noGrp="1" noChangeArrowheads="1"/>
          </p:cNvSpPr>
          <p:nvPr>
            <p:ph type="sldNum" sz="quarter" idx="14"/>
          </p:nvPr>
        </p:nvSpPr>
        <p:spPr/>
        <p:txBody>
          <a:bodyPr/>
          <a:lstStyle>
            <a:lvl1pPr>
              <a:defRPr/>
            </a:lvl1pPr>
          </a:lstStyle>
          <a:p>
            <a:pPr>
              <a:defRPr/>
            </a:pPr>
            <a:fld id="{BC4FFC7F-C9B0-47F0-BAFF-87C6683B06E0}" type="slidenum">
              <a:rPr lang="de-DE"/>
              <a:pPr>
                <a:defRPr/>
              </a:pPr>
              <a:t>‹Nr.›</a:t>
            </a:fld>
            <a:endParaRPr lang="de-DE" dirty="0"/>
          </a:p>
        </p:txBody>
      </p:sp>
    </p:spTree>
    <p:extLst>
      <p:ext uri="{BB962C8B-B14F-4D97-AF65-F5344CB8AC3E}">
        <p14:creationId xmlns:p14="http://schemas.microsoft.com/office/powerpoint/2010/main" val="409177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reiviertelbild und Text">
    <p:spTree>
      <p:nvGrpSpPr>
        <p:cNvPr id="1" name=""/>
        <p:cNvGrpSpPr/>
        <p:nvPr/>
      </p:nvGrpSpPr>
      <p:grpSpPr>
        <a:xfrm>
          <a:off x="0" y="0"/>
          <a:ext cx="0" cy="0"/>
          <a:chOff x="0" y="0"/>
          <a:chExt cx="0" cy="0"/>
        </a:xfrm>
      </p:grpSpPr>
      <p:sp>
        <p:nvSpPr>
          <p:cNvPr id="5" name="Rechteck 4"/>
          <p:cNvSpPr/>
          <p:nvPr/>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anchor="ctr"/>
          <a:lstStyle/>
          <a:p>
            <a:pPr algn="ctr">
              <a:defRPr/>
            </a:pPr>
            <a:endParaRPr lang="de-CH"/>
          </a:p>
        </p:txBody>
      </p:sp>
      <p:sp>
        <p:nvSpPr>
          <p:cNvPr id="11" name="Textplatzhalter 10"/>
          <p:cNvSpPr>
            <a:spLocks noGrp="1"/>
          </p:cNvSpPr>
          <p:nvPr>
            <p:ph type="body" sz="quarter" idx="13"/>
          </p:nvPr>
        </p:nvSpPr>
        <p:spPr>
          <a:xfrm>
            <a:off x="6076950" y="1863240"/>
            <a:ext cx="2743200" cy="2176313"/>
          </a:xfrm>
        </p:spPr>
        <p:txBody>
          <a:bodyPr/>
          <a:lstStyle>
            <a:lvl1pPr>
              <a:defRPr/>
            </a:lvl1pPr>
          </a:lstStyle>
          <a:p>
            <a:pPr lvl="0"/>
            <a:r>
              <a:rPr lang="de-DE" smtClean="0"/>
              <a:t>Textmasterformat bearbeiten</a:t>
            </a:r>
          </a:p>
        </p:txBody>
      </p:sp>
      <p:sp>
        <p:nvSpPr>
          <p:cNvPr id="7" name="Bildplatzhalter 6"/>
          <p:cNvSpPr>
            <a:spLocks noGrp="1"/>
          </p:cNvSpPr>
          <p:nvPr>
            <p:ph type="pic" sz="quarter" idx="12"/>
          </p:nvPr>
        </p:nvSpPr>
        <p:spPr>
          <a:xfrm>
            <a:off x="0" y="0"/>
            <a:ext cx="5895975" cy="5715000"/>
          </a:xfrm>
        </p:spPr>
        <p:txBody>
          <a:bodyPr/>
          <a:lstStyle/>
          <a:p>
            <a:pPr lvl="0"/>
            <a:r>
              <a:rPr lang="de-DE" noProof="0" smtClean="0"/>
              <a:t>Bild durch Klicken auf Symbol hinzufügen</a:t>
            </a:r>
            <a:endParaRPr lang="de-CH" noProof="0"/>
          </a:p>
        </p:txBody>
      </p:sp>
      <p:sp>
        <p:nvSpPr>
          <p:cNvPr id="8" name="Titel 3"/>
          <p:cNvSpPr>
            <a:spLocks noGrp="1"/>
          </p:cNvSpPr>
          <p:nvPr>
            <p:ph type="title" idx="4294967295"/>
          </p:nvPr>
        </p:nvSpPr>
        <p:spPr>
          <a:xfrm>
            <a:off x="6074022" y="783270"/>
            <a:ext cx="2844311" cy="890273"/>
          </a:xfrm>
        </p:spPr>
        <p:txBody>
          <a:bodyPr anchor="b"/>
          <a:lstStyle>
            <a:lvl1pPr>
              <a:defRPr/>
            </a:lvl1pPr>
          </a:lstStyle>
          <a:p>
            <a:r>
              <a:rPr lang="de-DE" altLang="de-DE" smtClean="0"/>
              <a:t>Titelmasterformat durch Klicken bearbeiten</a:t>
            </a:r>
            <a:endParaRPr lang="de-CH" altLang="de-DE" dirty="0" smtClean="0"/>
          </a:p>
        </p:txBody>
      </p:sp>
      <p:sp>
        <p:nvSpPr>
          <p:cNvPr id="6" name="Fußzeilenplatzhalter 6"/>
          <p:cNvSpPr>
            <a:spLocks noGrp="1"/>
          </p:cNvSpPr>
          <p:nvPr>
            <p:ph type="ftr" sz="quarter" idx="14"/>
          </p:nvPr>
        </p:nvSpPr>
        <p:spPr/>
        <p:txBody>
          <a:bodyPr/>
          <a:lstStyle>
            <a:lvl1pPr>
              <a:defRPr/>
            </a:lvl1pPr>
          </a:lstStyle>
          <a:p>
            <a:pPr>
              <a:defRPr/>
            </a:pPr>
            <a:r>
              <a:rPr lang="de-DE"/>
              <a:t>((Fusszeile)) Lorem ipsum dolor sit amet.</a:t>
            </a:r>
          </a:p>
        </p:txBody>
      </p:sp>
      <p:sp>
        <p:nvSpPr>
          <p:cNvPr id="9" name="Rectangle 6"/>
          <p:cNvSpPr>
            <a:spLocks noGrp="1" noChangeArrowheads="1"/>
          </p:cNvSpPr>
          <p:nvPr>
            <p:ph type="sldNum" sz="quarter" idx="15"/>
          </p:nvPr>
        </p:nvSpPr>
        <p:spPr/>
        <p:txBody>
          <a:bodyPr/>
          <a:lstStyle>
            <a:lvl1pPr>
              <a:defRPr/>
            </a:lvl1pPr>
          </a:lstStyle>
          <a:p>
            <a:pPr>
              <a:defRPr/>
            </a:pPr>
            <a:fld id="{208F9CD7-44FE-4FA3-A800-F21E6E6F4797}" type="slidenum">
              <a:rPr lang="de-DE"/>
              <a:pPr>
                <a:defRPr/>
              </a:pPr>
              <a:t>‹Nr.›</a:t>
            </a:fld>
            <a:endParaRPr lang="de-DE" dirty="0"/>
          </a:p>
        </p:txBody>
      </p:sp>
    </p:spTree>
    <p:extLst>
      <p:ext uri="{BB962C8B-B14F-4D97-AF65-F5344CB8AC3E}">
        <p14:creationId xmlns:p14="http://schemas.microsoft.com/office/powerpoint/2010/main" val="283534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8367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3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7033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818185" y="1350698"/>
            <a:ext cx="3974123" cy="342900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82874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10" name="Inhaltsplatzhalter 2"/>
          <p:cNvSpPr>
            <a:spLocks noGrp="1"/>
          </p:cNvSpPr>
          <p:nvPr>
            <p:ph idx="12"/>
          </p:nvPr>
        </p:nvSpPr>
        <p:spPr>
          <a:xfrm>
            <a:off x="452775" y="1671982"/>
            <a:ext cx="8307692" cy="32398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3"/>
          </p:nvPr>
        </p:nvSpPr>
        <p:spPr/>
        <p:txBody>
          <a:bodyPr/>
          <a:lstStyle>
            <a:lvl1pPr>
              <a:defRPr/>
            </a:lvl1pPr>
          </a:lstStyle>
          <a:p>
            <a:pPr>
              <a:defRPr/>
            </a:pPr>
            <a:fld id="{99276499-EB8D-423C-8D65-7D31B1E8DEE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33748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 Text und Bild gross">
    <p:spTree>
      <p:nvGrpSpPr>
        <p:cNvPr id="1" name=""/>
        <p:cNvGrpSpPr/>
        <p:nvPr/>
      </p:nvGrpSpPr>
      <p:grpSpPr>
        <a:xfrm>
          <a:off x="0" y="0"/>
          <a:ext cx="0" cy="0"/>
          <a:chOff x="0" y="0"/>
          <a:chExt cx="0" cy="0"/>
        </a:xfrm>
      </p:grpSpPr>
      <p:sp>
        <p:nvSpPr>
          <p:cNvPr id="7" name="Bildplatzhalter 11"/>
          <p:cNvSpPr>
            <a:spLocks noGrp="1"/>
          </p:cNvSpPr>
          <p:nvPr>
            <p:ph type="pic" sz="quarter" idx="15"/>
          </p:nvPr>
        </p:nvSpPr>
        <p:spPr>
          <a:xfrm>
            <a:off x="3" y="1468173"/>
            <a:ext cx="9143999" cy="3750000"/>
          </a:xfrm>
          <a:noFill/>
        </p:spPr>
        <p:txBody>
          <a:bodyPr/>
          <a:lstStyle/>
          <a:p>
            <a:pPr lvl="0"/>
            <a:r>
              <a:rPr lang="de-DE" noProof="0" smtClean="0"/>
              <a:t>Bild durch Klicken auf Symbol hinzufügen</a:t>
            </a:r>
            <a:endParaRPr lang="de-DE" noProof="0"/>
          </a:p>
        </p:txBody>
      </p:sp>
      <p:sp>
        <p:nvSpPr>
          <p:cNvPr id="5"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6"/>
          </p:nvPr>
        </p:nvSpPr>
        <p:spPr>
          <a:ln/>
        </p:spPr>
        <p:txBody>
          <a:bodyPr/>
          <a:lstStyle>
            <a:lvl1pPr>
              <a:defRPr/>
            </a:lvl1pPr>
          </a:lstStyle>
          <a:p>
            <a:pPr>
              <a:defRPr/>
            </a:pPr>
            <a:fld id="{959730B8-4011-4AF8-9F67-C34583C6BF00}" type="slidenum">
              <a:rPr lang="de-DE"/>
              <a:pPr>
                <a:defRPr/>
              </a:pPr>
              <a:t>‹Nr.›</a:t>
            </a:fld>
            <a:endParaRPr lang="de-DE" dirty="0"/>
          </a:p>
        </p:txBody>
      </p:sp>
      <p:sp>
        <p:nvSpPr>
          <p:cNvPr id="6" name="Fußzeilenplatzhalter 6"/>
          <p:cNvSpPr>
            <a:spLocks noGrp="1"/>
          </p:cNvSpPr>
          <p:nvPr>
            <p:ph type="ftr" sz="quarter" idx="17"/>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159191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 Text">
    <p:spTree>
      <p:nvGrpSpPr>
        <p:cNvPr id="1" name=""/>
        <p:cNvGrpSpPr/>
        <p:nvPr/>
      </p:nvGrpSpPr>
      <p:grpSpPr>
        <a:xfrm>
          <a:off x="0" y="0"/>
          <a:ext cx="0" cy="0"/>
          <a:chOff x="0" y="0"/>
          <a:chExt cx="0" cy="0"/>
        </a:xfrm>
      </p:grpSpPr>
      <p:pic>
        <p:nvPicPr>
          <p:cNvPr id="4"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5"/>
          <p:cNvSpPr>
            <a:spLocks noGrp="1"/>
          </p:cNvSpPr>
          <p:nvPr>
            <p:ph sz="quarter" idx="11"/>
          </p:nvPr>
        </p:nvSpPr>
        <p:spPr>
          <a:xfrm>
            <a:off x="457200" y="1667950"/>
            <a:ext cx="8307692" cy="949523"/>
          </a:xfrm>
        </p:spPr>
        <p:txBody>
          <a:bodyPr/>
          <a:lstStyle>
            <a:lvl1pPr>
              <a:defRPr sz="1800" b="1">
                <a:solidFill>
                  <a:srgbClr val="FF0000"/>
                </a:solidFill>
              </a:defRPr>
            </a:lvl1pPr>
          </a:lstStyle>
          <a:p>
            <a:pPr lvl="0"/>
            <a:r>
              <a:rPr lang="de-DE" smtClean="0"/>
              <a:t>Textmasterformat bearbeiten</a:t>
            </a:r>
          </a:p>
        </p:txBody>
      </p:sp>
      <p:sp>
        <p:nvSpPr>
          <p:cNvPr id="8" name="Inhaltsplatzhalter 2"/>
          <p:cNvSpPr>
            <a:spLocks noGrp="1"/>
          </p:cNvSpPr>
          <p:nvPr>
            <p:ph idx="14"/>
          </p:nvPr>
        </p:nvSpPr>
        <p:spPr>
          <a:xfrm>
            <a:off x="452775" y="2677480"/>
            <a:ext cx="8307692" cy="2234323"/>
          </a:xfrm>
        </p:spPr>
        <p:txBody>
          <a:bodyPr/>
          <a:lstStyle>
            <a:lvl1pPr marL="303912" indent="-303912">
              <a:lnSpc>
                <a:spcPct val="150000"/>
              </a:lnSpc>
              <a:spcBef>
                <a:spcPts val="851"/>
              </a:spcBef>
              <a:buFont typeface="+mj-lt"/>
              <a:buAutoNum type="arabicPeriod"/>
              <a:tabLst>
                <a:tab pos="6359646" algn="r"/>
              </a:tabLst>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5" name="Rectangle 6"/>
          <p:cNvSpPr>
            <a:spLocks noGrp="1" noChangeArrowheads="1"/>
          </p:cNvSpPr>
          <p:nvPr>
            <p:ph type="sldNum" sz="quarter" idx="15"/>
          </p:nvPr>
        </p:nvSpPr>
        <p:spPr/>
        <p:txBody>
          <a:bodyPr/>
          <a:lstStyle>
            <a:lvl1pPr>
              <a:defRPr/>
            </a:lvl1pPr>
          </a:lstStyle>
          <a:p>
            <a:pPr>
              <a:defRPr/>
            </a:pPr>
            <a:fld id="{63E35C64-B96C-4DB5-9313-6E5F96ACAD9B}" type="slidenum">
              <a:rPr lang="de-DE"/>
              <a:pPr>
                <a:defRPr/>
              </a:pPr>
              <a:t>‹Nr.›</a:t>
            </a:fld>
            <a:endParaRPr lang="de-DE" dirty="0"/>
          </a:p>
        </p:txBody>
      </p:sp>
      <p:sp>
        <p:nvSpPr>
          <p:cNvPr id="7" name="Fußzeilenplatzhalter 6"/>
          <p:cNvSpPr>
            <a:spLocks noGrp="1"/>
          </p:cNvSpPr>
          <p:nvPr>
            <p:ph type="ftr" sz="quarter" idx="16"/>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173442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 Text und Bild">
    <p:spTree>
      <p:nvGrpSpPr>
        <p:cNvPr id="1" name=""/>
        <p:cNvGrpSpPr/>
        <p:nvPr/>
      </p:nvGrpSpPr>
      <p:grpSpPr>
        <a:xfrm>
          <a:off x="0" y="0"/>
          <a:ext cx="0" cy="0"/>
          <a:chOff x="0" y="0"/>
          <a:chExt cx="0" cy="0"/>
        </a:xfrm>
      </p:grpSpPr>
      <p:pic>
        <p:nvPicPr>
          <p:cNvPr id="5"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66850"/>
            <a:ext cx="9144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2"/>
          <p:cNvSpPr>
            <a:spLocks noGrp="1"/>
          </p:cNvSpPr>
          <p:nvPr>
            <p:ph idx="12"/>
          </p:nvPr>
        </p:nvSpPr>
        <p:spPr>
          <a:xfrm>
            <a:off x="452775" y="1674892"/>
            <a:ext cx="4916852" cy="3522869"/>
          </a:xfrm>
        </p:spPr>
        <p:txBody>
          <a:bodyPr/>
          <a:lstStyle>
            <a:lvl1pPr marL="0" indent="0">
              <a:spcBef>
                <a:spcPts val="851"/>
              </a:spcBef>
              <a:defRPr/>
            </a:lvl1pPr>
          </a:lstStyle>
          <a:p>
            <a:pPr lvl="0"/>
            <a:r>
              <a:rPr lang="de-DE" smtClean="0"/>
              <a:t>Textmasterformat bearbeiten</a:t>
            </a:r>
          </a:p>
        </p:txBody>
      </p:sp>
      <p:sp>
        <p:nvSpPr>
          <p:cNvPr id="7" name="Bildplatzhalter 11"/>
          <p:cNvSpPr>
            <a:spLocks noGrp="1"/>
          </p:cNvSpPr>
          <p:nvPr>
            <p:ph type="pic" sz="quarter" idx="15"/>
          </p:nvPr>
        </p:nvSpPr>
        <p:spPr>
          <a:xfrm>
            <a:off x="5806777" y="1460236"/>
            <a:ext cx="3337227" cy="3750000"/>
          </a:xfrm>
        </p:spPr>
        <p:txBody>
          <a:bodyPr/>
          <a:lstStyle/>
          <a:p>
            <a:pPr lvl="0"/>
            <a:r>
              <a:rPr lang="de-DE" noProof="0" smtClean="0"/>
              <a:t>Bild durch Klicken auf Symbol hinzufügen</a:t>
            </a:r>
            <a:endParaRPr lang="de-DE" noProof="0"/>
          </a:p>
        </p:txBody>
      </p:sp>
      <p:sp>
        <p:nvSpPr>
          <p:cNvPr id="10"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8" name="Foliennummernplatzhalter 2"/>
          <p:cNvSpPr>
            <a:spLocks noGrp="1"/>
          </p:cNvSpPr>
          <p:nvPr>
            <p:ph type="sldNum" sz="quarter" idx="16"/>
          </p:nvPr>
        </p:nvSpPr>
        <p:spPr/>
        <p:txBody>
          <a:bodyPr/>
          <a:lstStyle>
            <a:lvl1pPr>
              <a:defRPr/>
            </a:lvl1pPr>
          </a:lstStyle>
          <a:p>
            <a:pPr>
              <a:defRPr/>
            </a:pPr>
            <a:fld id="{59DD8375-C1D3-449C-A425-2CB4F2BC4275}" type="slidenum">
              <a:rPr lang="de-DE"/>
              <a:pPr>
                <a:defRPr/>
              </a:pPr>
              <a:t>‹Nr.›</a:t>
            </a:fld>
            <a:endParaRPr lang="de-DE" dirty="0"/>
          </a:p>
        </p:txBody>
      </p:sp>
      <p:sp>
        <p:nvSpPr>
          <p:cNvPr id="9" name="Fußzeilenplatzhalter 3"/>
          <p:cNvSpPr>
            <a:spLocks noGrp="1"/>
          </p:cNvSpPr>
          <p:nvPr>
            <p:ph type="ftr" sz="quarter" idx="17"/>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179755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p:nvSpPr>
          <p:cNvPr id="7" name="Rectangle 24"/>
          <p:cNvSpPr>
            <a:spLocks noGrp="1" noChangeArrowheads="1"/>
          </p:cNvSpPr>
          <p:nvPr>
            <p:ph type="title"/>
          </p:nvPr>
        </p:nvSpPr>
        <p:spPr bwMode="auto">
          <a:xfrm>
            <a:off x="442546"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6" name="Inhaltsplatzhalter 2"/>
          <p:cNvSpPr>
            <a:spLocks noGrp="1"/>
          </p:cNvSpPr>
          <p:nvPr>
            <p:ph idx="12"/>
          </p:nvPr>
        </p:nvSpPr>
        <p:spPr>
          <a:xfrm>
            <a:off x="452775" y="1377172"/>
            <a:ext cx="8307692" cy="3239823"/>
          </a:xfrm>
        </p:spPr>
        <p:txBody>
          <a:bodyPr/>
          <a:lstStyle>
            <a:lvl1pPr marL="0" indent="0">
              <a:spcBef>
                <a:spcPts val="851"/>
              </a:spcBef>
              <a:defRPr sz="1400"/>
            </a:lvl1pPr>
          </a:lstStyle>
          <a:p>
            <a:pPr lvl="0"/>
            <a:r>
              <a:rPr lang="de-DE" smtClean="0"/>
              <a:t>Textmasterformat bearbeiten</a:t>
            </a:r>
          </a:p>
        </p:txBody>
      </p:sp>
      <p:sp>
        <p:nvSpPr>
          <p:cNvPr id="4" name="Rectangle 6"/>
          <p:cNvSpPr>
            <a:spLocks noGrp="1" noChangeArrowheads="1"/>
          </p:cNvSpPr>
          <p:nvPr>
            <p:ph type="sldNum" sz="quarter" idx="13"/>
          </p:nvPr>
        </p:nvSpPr>
        <p:spPr>
          <a:ln/>
        </p:spPr>
        <p:txBody>
          <a:bodyPr/>
          <a:lstStyle>
            <a:lvl1pPr>
              <a:defRPr/>
            </a:lvl1pPr>
          </a:lstStyle>
          <a:p>
            <a:pPr>
              <a:defRPr/>
            </a:pPr>
            <a:fld id="{96BFB391-B268-48AB-83B3-C470226C9F6F}"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656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Aufzählung">
    <p:spTree>
      <p:nvGrpSpPr>
        <p:cNvPr id="1" name=""/>
        <p:cNvGrpSpPr/>
        <p:nvPr/>
      </p:nvGrpSpPr>
      <p:grpSpPr>
        <a:xfrm>
          <a:off x="0" y="0"/>
          <a:ext cx="0" cy="0"/>
          <a:chOff x="0" y="0"/>
          <a:chExt cx="0" cy="0"/>
        </a:xfrm>
      </p:grpSpPr>
      <p:sp>
        <p:nvSpPr>
          <p:cNvPr id="6" name="Inhaltsplatzhalter 2"/>
          <p:cNvSpPr>
            <a:spLocks noGrp="1"/>
          </p:cNvSpPr>
          <p:nvPr>
            <p:ph idx="12"/>
          </p:nvPr>
        </p:nvSpPr>
        <p:spPr>
          <a:xfrm>
            <a:off x="452775" y="1377172"/>
            <a:ext cx="8307692" cy="3239823"/>
          </a:xfrm>
        </p:spPr>
        <p:txBody>
          <a:bodyPr/>
          <a:lstStyle>
            <a:lvl1pPr marL="315168" indent="-315168">
              <a:spcBef>
                <a:spcPts val="851"/>
              </a:spcBef>
              <a:buFont typeface="Arial" pitchFamily="34" charset="0"/>
              <a:buChar char="•"/>
              <a:defRPr sz="1400"/>
            </a:lvl1pPr>
            <a:lvl2pPr marL="319068" indent="-319068">
              <a:buFont typeface="Arial" pitchFamily="34" charset="0"/>
              <a:buChar char="&gt;"/>
              <a:defRPr/>
            </a:lvl2pPr>
            <a:lvl3pPr marL="319068" indent="-319068">
              <a:buFont typeface="Arial" pitchFamily="34" charset="0"/>
              <a:buChar char="&gt;"/>
              <a:defRPr/>
            </a:lvl3pPr>
            <a:lvl4pPr marL="319068" indent="-319068">
              <a:buFont typeface="Arial" pitchFamily="34" charset="0"/>
              <a:buChar char="&gt;"/>
              <a:defRPr/>
            </a:lvl4pPr>
            <a:lvl5pPr marL="319068" indent="-319068">
              <a:buFont typeface="Arial" pitchFamily="34" charset="0"/>
              <a:buChar char="&gt;"/>
              <a:defRPr/>
            </a:lvl5pPr>
          </a:lstStyle>
          <a:p>
            <a:pPr lvl="0"/>
            <a:r>
              <a:rPr lang="de-DE" smtClean="0"/>
              <a:t>Textmasterformat bearbeiten</a:t>
            </a:r>
          </a:p>
        </p:txBody>
      </p:sp>
      <p:sp>
        <p:nvSpPr>
          <p:cNvPr id="8"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D08A41C6-4C66-4537-8D17-1A807E847288}" type="slidenum">
              <a:rPr lang="de-DE"/>
              <a:pPr>
                <a:defRPr/>
              </a:pPr>
              <a:t>‹Nr.›</a:t>
            </a:fld>
            <a:endParaRPr lang="de-DE" dirty="0"/>
          </a:p>
        </p:txBody>
      </p:sp>
      <p:sp>
        <p:nvSpPr>
          <p:cNvPr id="5"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341059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 Text und Bild hoch">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9" y="1382200"/>
            <a:ext cx="4984615" cy="3750000"/>
          </a:xfrm>
        </p:spPr>
        <p:txBody>
          <a:bodyPr/>
          <a:lstStyle>
            <a:lvl1pPr marL="0" indent="0">
              <a:spcBef>
                <a:spcPts val="851"/>
              </a:spcBef>
              <a:defRPr/>
            </a:lvl1pPr>
          </a:lstStyle>
          <a:p>
            <a:pPr lvl="0"/>
            <a:r>
              <a:rPr lang="de-DE" smtClean="0"/>
              <a:t>Textmasterformat bearbeiten</a:t>
            </a:r>
          </a:p>
        </p:txBody>
      </p:sp>
      <p:sp>
        <p:nvSpPr>
          <p:cNvPr id="6" name="Bildplatzhalter 11"/>
          <p:cNvSpPr>
            <a:spLocks noGrp="1"/>
          </p:cNvSpPr>
          <p:nvPr>
            <p:ph type="pic" sz="quarter" idx="15"/>
          </p:nvPr>
        </p:nvSpPr>
        <p:spPr>
          <a:xfrm>
            <a:off x="5807633" y="1452298"/>
            <a:ext cx="3336369" cy="3750000"/>
          </a:xfrm>
          <a:noFill/>
        </p:spPr>
        <p:txBody>
          <a:bodyPr/>
          <a:lstStyle/>
          <a:p>
            <a:pPr lvl="0"/>
            <a:r>
              <a:rPr lang="de-DE" noProof="0" smtClean="0"/>
              <a:t>Bild durch Klicken auf Symbol hinzufügen</a:t>
            </a:r>
            <a:endParaRPr lang="de-DE" noProof="0"/>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7" name="Rectangle 6"/>
          <p:cNvSpPr>
            <a:spLocks noGrp="1" noChangeArrowheads="1"/>
          </p:cNvSpPr>
          <p:nvPr>
            <p:ph type="sldNum" sz="quarter" idx="16"/>
          </p:nvPr>
        </p:nvSpPr>
        <p:spPr>
          <a:ln/>
        </p:spPr>
        <p:txBody>
          <a:bodyPr/>
          <a:lstStyle>
            <a:lvl1pPr>
              <a:defRPr/>
            </a:lvl1pPr>
          </a:lstStyle>
          <a:p>
            <a:pPr>
              <a:defRPr/>
            </a:pPr>
            <a:fld id="{FB83BB4E-E255-44EC-A012-BE70BEE2C0D1}" type="slidenum">
              <a:rPr lang="de-DE"/>
              <a:pPr>
                <a:defRPr/>
              </a:pPr>
              <a:t>‹Nr.›</a:t>
            </a:fld>
            <a:endParaRPr lang="de-DE" dirty="0"/>
          </a:p>
        </p:txBody>
      </p:sp>
      <p:sp>
        <p:nvSpPr>
          <p:cNvPr id="8" name="Fußzeilenplatzhalter 6"/>
          <p:cNvSpPr>
            <a:spLocks noGrp="1"/>
          </p:cNvSpPr>
          <p:nvPr>
            <p:ph type="ftr" sz="quarter" idx="17"/>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78259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und Bild quer">
    <p:spTree>
      <p:nvGrpSpPr>
        <p:cNvPr id="1" name=""/>
        <p:cNvGrpSpPr/>
        <p:nvPr/>
      </p:nvGrpSpPr>
      <p:grpSpPr>
        <a:xfrm>
          <a:off x="0" y="0"/>
          <a:ext cx="0" cy="0"/>
          <a:chOff x="0" y="0"/>
          <a:chExt cx="0" cy="0"/>
        </a:xfrm>
      </p:grpSpPr>
      <p:sp>
        <p:nvSpPr>
          <p:cNvPr id="5" name="Inhaltsplatzhalter 2"/>
          <p:cNvSpPr>
            <a:spLocks noGrp="1"/>
          </p:cNvSpPr>
          <p:nvPr>
            <p:ph idx="12"/>
          </p:nvPr>
        </p:nvSpPr>
        <p:spPr>
          <a:xfrm>
            <a:off x="450927" y="1382200"/>
            <a:ext cx="8307692" cy="755220"/>
          </a:xfrm>
        </p:spPr>
        <p:txBody>
          <a:bodyPr/>
          <a:lstStyle>
            <a:lvl1pPr marL="0" indent="0">
              <a:spcBef>
                <a:spcPts val="851"/>
              </a:spcBef>
              <a:defRPr/>
            </a:lvl1pPr>
          </a:lstStyle>
          <a:p>
            <a:pPr lvl="0"/>
            <a:r>
              <a:rPr lang="de-DE" smtClean="0"/>
              <a:t>Textmasterformat bearbeiten</a:t>
            </a:r>
          </a:p>
        </p:txBody>
      </p:sp>
      <p:sp>
        <p:nvSpPr>
          <p:cNvPr id="9" name="Rectangle 24"/>
          <p:cNvSpPr>
            <a:spLocks noGrp="1" noChangeArrowheads="1"/>
          </p:cNvSpPr>
          <p:nvPr>
            <p:ph type="title"/>
          </p:nvPr>
        </p:nvSpPr>
        <p:spPr bwMode="auto">
          <a:xfrm>
            <a:off x="442545" y="545978"/>
            <a:ext cx="8307692" cy="750000"/>
          </a:xfrm>
          <a:prstGeom prst="rect">
            <a:avLst/>
          </a:prstGeom>
          <a:noFill/>
          <a:ln w="9525">
            <a:noFill/>
            <a:miter lim="800000"/>
            <a:headEnd/>
            <a:tailEnd/>
          </a:ln>
        </p:spPr>
        <p:txBody>
          <a:bodyPr/>
          <a:lstStyle>
            <a:lvl1pPr>
              <a:defRPr b="1"/>
            </a:lvl1pPr>
          </a:lstStyle>
          <a:p>
            <a:pPr lvl="0"/>
            <a:r>
              <a:rPr lang="de-DE" smtClean="0"/>
              <a:t>Titelmasterformat durch Klicken bearbeiten</a:t>
            </a:r>
            <a:endParaRPr lang="de-DE" dirty="0" smtClean="0"/>
          </a:p>
        </p:txBody>
      </p:sp>
      <p:sp>
        <p:nvSpPr>
          <p:cNvPr id="4" name="Rectangle 6"/>
          <p:cNvSpPr>
            <a:spLocks noGrp="1" noChangeArrowheads="1"/>
          </p:cNvSpPr>
          <p:nvPr>
            <p:ph type="sldNum" sz="quarter" idx="13"/>
          </p:nvPr>
        </p:nvSpPr>
        <p:spPr>
          <a:ln/>
        </p:spPr>
        <p:txBody>
          <a:bodyPr/>
          <a:lstStyle>
            <a:lvl1pPr>
              <a:defRPr/>
            </a:lvl1pPr>
          </a:lstStyle>
          <a:p>
            <a:pPr>
              <a:defRPr/>
            </a:pPr>
            <a:fld id="{5446D841-F2F4-4163-A6C8-49E55F443EDD}" type="slidenum">
              <a:rPr lang="de-DE"/>
              <a:pPr>
                <a:defRPr/>
              </a:pPr>
              <a:t>‹Nr.›</a:t>
            </a:fld>
            <a:endParaRPr lang="de-DE" dirty="0"/>
          </a:p>
        </p:txBody>
      </p:sp>
      <p:sp>
        <p:nvSpPr>
          <p:cNvPr id="6" name="Fußzeilenplatzhalter 6"/>
          <p:cNvSpPr>
            <a:spLocks noGrp="1"/>
          </p:cNvSpPr>
          <p:nvPr>
            <p:ph type="ftr" sz="quarter" idx="14"/>
          </p:nvPr>
        </p:nvSpPr>
        <p:spPr/>
        <p:txBody>
          <a:bodyPr/>
          <a:lstStyle>
            <a:lvl1pPr>
              <a:defRPr/>
            </a:lvl1pPr>
          </a:lstStyle>
          <a:p>
            <a:pPr>
              <a:defRPr/>
            </a:pPr>
            <a:r>
              <a:rPr lang="de-DE"/>
              <a:t>((Fusszeile)) Lorem ipsum dolor sit amet.</a:t>
            </a:r>
          </a:p>
        </p:txBody>
      </p:sp>
    </p:spTree>
    <p:extLst>
      <p:ext uri="{BB962C8B-B14F-4D97-AF65-F5344CB8AC3E}">
        <p14:creationId xmlns:p14="http://schemas.microsoft.com/office/powerpoint/2010/main" val="394234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342188" y="5402263"/>
            <a:ext cx="1563687" cy="217487"/>
          </a:xfrm>
          <a:prstGeom prst="rect">
            <a:avLst/>
          </a:prstGeom>
          <a:noFill/>
          <a:ln w="9525">
            <a:noFill/>
            <a:miter lim="800000"/>
            <a:headEnd/>
            <a:tailEnd/>
          </a:ln>
          <a:effectLst/>
        </p:spPr>
        <p:txBody>
          <a:bodyPr vert="horz" wrap="square" lIns="81043" tIns="40522" rIns="81043" bIns="40522" numCol="1" anchor="t" anchorCtr="0" compatLnSpc="1">
            <a:prstTxWarp prst="textNoShape">
              <a:avLst/>
            </a:prstTxWarp>
          </a:bodyPr>
          <a:lstStyle>
            <a:lvl1pPr algn="r">
              <a:defRPr sz="800">
                <a:latin typeface="Arial" charset="0"/>
                <a:ea typeface="ＭＳ Ｐゴシック" pitchFamily="68" charset="-128"/>
                <a:cs typeface="+mn-cs"/>
              </a:defRPr>
            </a:lvl1pPr>
          </a:lstStyle>
          <a:p>
            <a:pPr>
              <a:defRPr/>
            </a:pPr>
            <a:fld id="{65903F9D-3CC1-4E14-829A-C0AD91E27830}" type="slidenum">
              <a:rPr lang="de-DE"/>
              <a:pPr>
                <a:defRPr/>
              </a:pPr>
              <a:t>‹Nr.›</a:t>
            </a:fld>
            <a:endParaRPr lang="de-DE" dirty="0"/>
          </a:p>
        </p:txBody>
      </p:sp>
      <p:sp>
        <p:nvSpPr>
          <p:cNvPr id="1027" name="Rectangle 25"/>
          <p:cNvSpPr>
            <a:spLocks noGrp="1" noChangeArrowheads="1"/>
          </p:cNvSpPr>
          <p:nvPr>
            <p:ph type="body" idx="1"/>
          </p:nvPr>
        </p:nvSpPr>
        <p:spPr bwMode="auto">
          <a:xfrm>
            <a:off x="450850" y="1449388"/>
            <a:ext cx="83073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Mastertextformat bearbeiten</a:t>
            </a:r>
          </a:p>
        </p:txBody>
      </p:sp>
      <p:sp>
        <p:nvSpPr>
          <p:cNvPr id="1028" name="Rectangle 24"/>
          <p:cNvSpPr>
            <a:spLocks noGrp="1" noChangeArrowheads="1"/>
          </p:cNvSpPr>
          <p:nvPr>
            <p:ph type="title"/>
          </p:nvPr>
        </p:nvSpPr>
        <p:spPr bwMode="auto">
          <a:xfrm>
            <a:off x="442913" y="546100"/>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de-DE" altLang="de-DE" smtClean="0"/>
              <a:t>Mastertitelformat bearbeiten</a:t>
            </a:r>
          </a:p>
        </p:txBody>
      </p:sp>
      <p:sp>
        <p:nvSpPr>
          <p:cNvPr id="7" name="Fußzeilenplatzhalter 6"/>
          <p:cNvSpPr>
            <a:spLocks noGrp="1"/>
          </p:cNvSpPr>
          <p:nvPr>
            <p:ph type="ftr" sz="quarter" idx="3"/>
          </p:nvPr>
        </p:nvSpPr>
        <p:spPr>
          <a:xfrm>
            <a:off x="450850" y="5397500"/>
            <a:ext cx="2895600" cy="201613"/>
          </a:xfrm>
          <a:prstGeom prst="rect">
            <a:avLst/>
          </a:prstGeom>
        </p:spPr>
        <p:txBody>
          <a:bodyPr vert="horz" lIns="81043" tIns="40522" rIns="81043" bIns="40522" rtlCol="0" anchor="t"/>
          <a:lstStyle>
            <a:lvl1pPr algn="l">
              <a:defRPr sz="800">
                <a:solidFill>
                  <a:schemeClr val="tx1"/>
                </a:solidFill>
                <a:latin typeface="Arial" charset="0"/>
                <a:ea typeface="ＭＳ Ｐゴシック" pitchFamily="34" charset="-128"/>
                <a:cs typeface="+mn-cs"/>
              </a:defRPr>
            </a:lvl1pPr>
          </a:lstStyle>
          <a:p>
            <a:pPr>
              <a:defRPr/>
            </a:pPr>
            <a:r>
              <a:rPr lang="de-DE"/>
              <a:t>((Fusszeile)) Lorem ipsum dolor sit amet.</a:t>
            </a:r>
          </a:p>
        </p:txBody>
      </p:sp>
      <p:sp>
        <p:nvSpPr>
          <p:cNvPr id="1031" name="Rectangle 14"/>
          <p:cNvSpPr>
            <a:spLocks noChangeArrowheads="1"/>
          </p:cNvSpPr>
          <p:nvPr/>
        </p:nvSpPr>
        <p:spPr bwMode="auto">
          <a:xfrm>
            <a:off x="0" y="0"/>
            <a:ext cx="7112000" cy="300038"/>
          </a:xfrm>
          <a:prstGeom prst="rect">
            <a:avLst/>
          </a:prstGeom>
          <a:solidFill>
            <a:srgbClr val="7885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sp>
        <p:nvSpPr>
          <p:cNvPr id="1032" name="Rectangle 14"/>
          <p:cNvSpPr>
            <a:spLocks noChangeArrowheads="1"/>
          </p:cNvSpPr>
          <p:nvPr/>
        </p:nvSpPr>
        <p:spPr bwMode="auto">
          <a:xfrm>
            <a:off x="7158038" y="0"/>
            <a:ext cx="1985962" cy="300038"/>
          </a:xfrm>
          <a:prstGeom prst="rect">
            <a:avLst/>
          </a:prstGeom>
          <a:solidFill>
            <a:srgbClr val="DCE3EC"/>
          </a:solidFill>
          <a:ln>
            <a:noFill/>
          </a:ln>
        </p:spPr>
        <p:txBody>
          <a:bodyPr wrap="none" lIns="81043" tIns="40522" rIns="81043" bIns="40522" anchor="ct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defRPr/>
            </a:pPr>
            <a:endParaRPr lang="en-US" altLang="de-DE" smtClean="0">
              <a:latin typeface="Times" pitchFamily="18" charset="0"/>
              <a:cs typeface="+mn-cs"/>
            </a:endParaRPr>
          </a:p>
        </p:txBody>
      </p:sp>
      <p:pic>
        <p:nvPicPr>
          <p:cNvPr id="2" name="Grafik 2"/>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356475" y="47625"/>
            <a:ext cx="1195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07" r:id="rId1"/>
    <p:sldLayoutId id="2147485708" r:id="rId2"/>
    <p:sldLayoutId id="2147485702" r:id="rId3"/>
    <p:sldLayoutId id="2147485709" r:id="rId4"/>
    <p:sldLayoutId id="2147485710" r:id="rId5"/>
    <p:sldLayoutId id="2147485703" r:id="rId6"/>
    <p:sldLayoutId id="2147485704" r:id="rId7"/>
    <p:sldLayoutId id="2147485705" r:id="rId8"/>
    <p:sldLayoutId id="2147485706" r:id="rId9"/>
    <p:sldLayoutId id="2147485711" r:id="rId10"/>
    <p:sldLayoutId id="2147485712" r:id="rId11"/>
    <p:sldLayoutId id="2147485713" r:id="rId12"/>
    <p:sldLayoutId id="2147485714" r:id="rId13"/>
    <p:sldLayoutId id="2147485715" r:id="rId14"/>
  </p:sldLayoutIdLst>
  <p:timing>
    <p:tnLst>
      <p:par>
        <p:cTn id="1" dur="indefinite" restart="never" nodeType="tmRoot"/>
      </p:par>
    </p:tnLst>
  </p:timing>
  <p:hf hdr="0" dt="0"/>
  <p:txStyles>
    <p:titleStyle>
      <a:lvl1pPr algn="l" rtl="0" eaLnBrk="1" fontAlgn="base" hangingPunct="1">
        <a:spcBef>
          <a:spcPct val="0"/>
        </a:spcBef>
        <a:spcAft>
          <a:spcPct val="0"/>
        </a:spcAft>
        <a:defRPr b="1">
          <a:solidFill>
            <a:srgbClr val="FF0000"/>
          </a:solidFill>
          <a:latin typeface="+mj-lt"/>
          <a:ea typeface="ＭＳ Ｐゴシック" pitchFamily="63" charset="-128"/>
          <a:cs typeface="ＭＳ Ｐゴシック" pitchFamily="63" charset="-128"/>
        </a:defRPr>
      </a:lvl1pPr>
      <a:lvl2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2pPr>
      <a:lvl3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3pPr>
      <a:lvl4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4pPr>
      <a:lvl5pPr algn="l" rtl="0" eaLnBrk="1" fontAlgn="base" hangingPunct="1">
        <a:spcBef>
          <a:spcPct val="0"/>
        </a:spcBef>
        <a:spcAft>
          <a:spcPct val="0"/>
        </a:spcAft>
        <a:defRPr b="1">
          <a:solidFill>
            <a:srgbClr val="FF0000"/>
          </a:solidFill>
          <a:latin typeface="Arial" pitchFamily="63" charset="0"/>
          <a:ea typeface="ＭＳ Ｐゴシック" pitchFamily="63" charset="-128"/>
          <a:cs typeface="ＭＳ Ｐゴシック" pitchFamily="63" charset="-128"/>
        </a:defRPr>
      </a:lvl5pPr>
      <a:lvl6pPr marL="405216" algn="l" rtl="0" eaLnBrk="1" fontAlgn="base" hangingPunct="1">
        <a:spcBef>
          <a:spcPct val="0"/>
        </a:spcBef>
        <a:spcAft>
          <a:spcPct val="0"/>
        </a:spcAft>
        <a:defRPr sz="2100" b="1">
          <a:solidFill>
            <a:schemeClr val="tx2"/>
          </a:solidFill>
          <a:latin typeface="Arial" pitchFamily="63" charset="0"/>
        </a:defRPr>
      </a:lvl6pPr>
      <a:lvl7pPr marL="810433" algn="l" rtl="0" eaLnBrk="1" fontAlgn="base" hangingPunct="1">
        <a:spcBef>
          <a:spcPct val="0"/>
        </a:spcBef>
        <a:spcAft>
          <a:spcPct val="0"/>
        </a:spcAft>
        <a:defRPr sz="2100" b="1">
          <a:solidFill>
            <a:schemeClr val="tx2"/>
          </a:solidFill>
          <a:latin typeface="Arial" pitchFamily="63" charset="0"/>
        </a:defRPr>
      </a:lvl7pPr>
      <a:lvl8pPr marL="1215649" algn="l" rtl="0" eaLnBrk="1" fontAlgn="base" hangingPunct="1">
        <a:spcBef>
          <a:spcPct val="0"/>
        </a:spcBef>
        <a:spcAft>
          <a:spcPct val="0"/>
        </a:spcAft>
        <a:defRPr sz="2100" b="1">
          <a:solidFill>
            <a:schemeClr val="tx2"/>
          </a:solidFill>
          <a:latin typeface="Arial" pitchFamily="63" charset="0"/>
        </a:defRPr>
      </a:lvl8pPr>
      <a:lvl9pPr marL="1620865" algn="l" rtl="0" eaLnBrk="1" fontAlgn="base" hangingPunct="1">
        <a:spcBef>
          <a:spcPct val="0"/>
        </a:spcBef>
        <a:spcAft>
          <a:spcPct val="0"/>
        </a:spcAft>
        <a:defRPr sz="2100" b="1">
          <a:solidFill>
            <a:schemeClr val="tx2"/>
          </a:solidFill>
          <a:latin typeface="Arial" pitchFamily="63" charset="0"/>
        </a:defRPr>
      </a:lvl9pPr>
    </p:titleStyle>
    <p:bodyStyle>
      <a:lvl1pPr algn="l" rtl="0" eaLnBrk="1" fontAlgn="base" hangingPunct="1">
        <a:spcBef>
          <a:spcPct val="20000"/>
        </a:spcBef>
        <a:spcAft>
          <a:spcPct val="0"/>
        </a:spcAft>
        <a:buFont typeface="Arial" charset="0"/>
        <a:defRPr sz="1400">
          <a:solidFill>
            <a:schemeClr val="tx1"/>
          </a:solidFill>
          <a:latin typeface="+mn-lt"/>
          <a:ea typeface="ＭＳ Ｐゴシック" pitchFamily="63" charset="-128"/>
          <a:cs typeface="ＭＳ Ｐゴシック" pitchFamily="63" charset="-128"/>
        </a:defRPr>
      </a:lvl1pPr>
      <a:lvl2pPr marL="674688"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2pPr>
      <a:lvl3pPr marL="107950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3pPr>
      <a:lvl4pPr marL="1450975"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4pPr>
      <a:lvl5pPr marL="1822450" indent="-269875" algn="l" rtl="0" eaLnBrk="1" fontAlgn="base" hangingPunct="1">
        <a:spcBef>
          <a:spcPct val="20000"/>
        </a:spcBef>
        <a:spcAft>
          <a:spcPct val="0"/>
        </a:spcAft>
        <a:buFont typeface="Arial" charset="0"/>
        <a:buChar char="&gt;"/>
        <a:defRPr sz="1400">
          <a:solidFill>
            <a:schemeClr val="tx1"/>
          </a:solidFill>
          <a:latin typeface="+mn-lt"/>
          <a:ea typeface="ＭＳ Ｐゴシック" pitchFamily="63" charset="-128"/>
        </a:defRPr>
      </a:lvl5pPr>
      <a:lvl6pPr marL="2228690"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6pPr>
      <a:lvl7pPr marL="2633906"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7pPr>
      <a:lvl8pPr marL="3039123"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8pPr>
      <a:lvl9pPr marL="3444339" indent="-270144" algn="l" rtl="0" eaLnBrk="1" fontAlgn="base" hangingPunct="1">
        <a:spcBef>
          <a:spcPct val="20000"/>
        </a:spcBef>
        <a:spcAft>
          <a:spcPct val="0"/>
        </a:spcAft>
        <a:buFont typeface="Arial" pitchFamily="63" charset="0"/>
        <a:buChar char="&gt;"/>
        <a:defRPr sz="1400">
          <a:solidFill>
            <a:schemeClr val="tx1"/>
          </a:solidFill>
          <a:latin typeface="+mn-lt"/>
          <a:ea typeface="ＭＳ Ｐゴシック" pitchFamily="63" charset="-128"/>
        </a:defRPr>
      </a:lvl9pPr>
    </p:bodyStyle>
    <p:otherStyle>
      <a:defPPr>
        <a:defRPr lang="de-DE"/>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youtube.com/watch?v=UpjNCTQVFw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ww.youtube.com/watch?v=8v31OGWTQi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youtu.be/7xca92ELea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youtu.be/63fOPHlD0s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youtu.be/aO7TBWqrjq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agvs-eignungstest.ch/" TargetMode="External"/><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hyperlink" Target="http://www.gateway-junior.net/" TargetMode="External"/><Relationship Id="rId3" Type="http://schemas.openxmlformats.org/officeDocument/2006/relationships/hyperlink" Target="http://www.autoberufe.ch/" TargetMode="External"/><Relationship Id="rId7" Type="http://schemas.openxmlformats.org/officeDocument/2006/relationships/hyperlink" Target="http://www.lehrstellenboerse.ch/" TargetMode="External"/><Relationship Id="rId2" Type="http://schemas.openxmlformats.org/officeDocument/2006/relationships/hyperlink" Target="http://www.agvs-eignungstest.ch/" TargetMode="External"/><Relationship Id="rId1" Type="http://schemas.openxmlformats.org/officeDocument/2006/relationships/slideLayout" Target="../slideLayouts/slideLayout12.xml"/><Relationship Id="rId6" Type="http://schemas.openxmlformats.org/officeDocument/2006/relationships/hyperlink" Target="http://www.yousty.ch/" TargetMode="External"/><Relationship Id="rId5" Type="http://schemas.openxmlformats.org/officeDocument/2006/relationships/hyperlink" Target="http://www.berufsberatung.ch/Lena" TargetMode="External"/><Relationship Id="rId10" Type="http://schemas.openxmlformats.org/officeDocument/2006/relationships/hyperlink" Target="http://www.kiknet-wirtschaft-arbeit-haushalt.org/unterrichtseinheiten-wirtschaft-arbeit/bwerbungstipps/" TargetMode="External"/><Relationship Id="rId4" Type="http://schemas.openxmlformats.org/officeDocument/2006/relationships/hyperlink" Target="http://www.carrosserieberufe.ch/" TargetMode="External"/><Relationship Id="rId9" Type="http://schemas.openxmlformats.org/officeDocument/2006/relationships/hyperlink" Target="http://www.berufsberatung.ch/dyn/1242.aspx"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mechanixclub.ch/"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facebook.com/myfuture.agvs" TargetMode="External"/><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mailto:myfuture@agvs-upsa.ch"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utoberufe.ch/" TargetMode="External"/><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pqjeifhtT_I" TargetMode="External"/><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hyperlink" Target="http://www.youtube.com/watch?v=Ne1fyEvPxdU" TargetMode="External"/><Relationship Id="rId4" Type="http://schemas.openxmlformats.org/officeDocument/2006/relationships/hyperlink" Target="http://www.youtube.com/watch?v=UAI3GSWKKX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youtube.com/watch?v=n_OLt0S8-2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de-CH" altLang="de-DE" sz="1800" dirty="0" smtClean="0">
                <a:ea typeface="ＭＳ Ｐゴシック" pitchFamily="34" charset="-128"/>
              </a:rPr>
              <a:t>Verbandspräsentation</a:t>
            </a:r>
          </a:p>
          <a:p>
            <a:pPr eaLnBrk="1" hangingPunct="1">
              <a:spcBef>
                <a:spcPct val="50000"/>
              </a:spcBef>
            </a:pPr>
            <a:r>
              <a:rPr lang="de-CH" altLang="de-DE" sz="1800" b="0" dirty="0" smtClean="0">
                <a:solidFill>
                  <a:schemeClr val="tx1"/>
                </a:solidFill>
                <a:ea typeface="ＭＳ Ｐゴシック" pitchFamily="34" charset="-128"/>
              </a:rPr>
              <a:t>AGVS/UPSA – STARK IN AUTOS</a:t>
            </a:r>
          </a:p>
        </p:txBody>
      </p:sp>
    </p:spTree>
    <p:extLst>
      <p:ext uri="{BB962C8B-B14F-4D97-AF65-F5344CB8AC3E}">
        <p14:creationId xmlns:p14="http://schemas.microsoft.com/office/powerpoint/2010/main" val="4244699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Automobil-Assistent/-in EBA</a:t>
            </a:r>
          </a:p>
          <a:p>
            <a:pPr>
              <a:spcBef>
                <a:spcPct val="0"/>
              </a:spcBef>
            </a:pPr>
            <a:r>
              <a:rPr lang="de-CH" altLang="de-DE" b="1">
                <a:solidFill>
                  <a:srgbClr val="FE0000"/>
                </a:solidFill>
              </a:rPr>
              <a:t>2-jährige Grundbildung</a:t>
            </a:r>
          </a:p>
        </p:txBody>
      </p:sp>
      <p:pic>
        <p:nvPicPr>
          <p:cNvPr id="17411" name="Grafik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8082" y="957792"/>
            <a:ext cx="2107223" cy="41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de-CH" sz="1600" dirty="0">
                <a:solidFill>
                  <a:srgbClr val="000000"/>
                </a:solidFill>
              </a:rPr>
              <a:t>Tätigkeiten:	</a:t>
            </a:r>
            <a:r>
              <a:rPr lang="de-CH" sz="1600" dirty="0">
                <a:latin typeface="+mj-lt"/>
              </a:rPr>
              <a:t>Die Tätigkeiten des Automobil-Assistenten umfassen einfache Servicearbeiten und Reparaturen selbstständig auszuführen und mit Unterstützung anspruchsvollere Aufgaben zu erledigen. </a:t>
            </a:r>
            <a:endParaRPr lang="de-CH" sz="1600" dirty="0">
              <a:solidFill>
                <a:srgbClr val="000000"/>
              </a:solidFill>
              <a:latin typeface="+mj-lt"/>
            </a:endParaRPr>
          </a:p>
          <a:p>
            <a:pPr marL="2541044" indent="-2541044">
              <a:spcBef>
                <a:spcPct val="20000"/>
              </a:spcBef>
              <a:tabLst>
                <a:tab pos="2541044" algn="l"/>
              </a:tabLst>
              <a:defRPr/>
            </a:pPr>
            <a:endParaRPr lang="de-CH" sz="1600" dirty="0">
              <a:solidFill>
                <a:srgbClr val="000000"/>
              </a:solidFill>
            </a:endParaRPr>
          </a:p>
        </p:txBody>
      </p:sp>
    </p:spTree>
    <p:extLst>
      <p:ext uri="{BB962C8B-B14F-4D97-AF65-F5344CB8AC3E}">
        <p14:creationId xmlns:p14="http://schemas.microsoft.com/office/powerpoint/2010/main" val="2886205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pic>
        <p:nvPicPr>
          <p:cNvPr id="10243"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916" y="976313"/>
            <a:ext cx="2031023"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dirty="0">
                <a:solidFill>
                  <a:srgbClr val="000000"/>
                </a:solidFill>
              </a:rPr>
              <a:t>Ausbildungsdauer:	3 Jahre</a:t>
            </a:r>
          </a:p>
          <a:p>
            <a:pPr>
              <a:spcBef>
                <a:spcPct val="20000"/>
              </a:spcBef>
              <a:tabLst>
                <a:tab pos="2541044" algn="l"/>
              </a:tabLst>
              <a:defRPr/>
            </a:pPr>
            <a:r>
              <a:rPr lang="de-CH" sz="1600" dirty="0">
                <a:solidFill>
                  <a:srgbClr val="000000"/>
                </a:solidFill>
              </a:rPr>
              <a:t>Fachrichtung	Personenwagen und Nutzfahrzeuge</a:t>
            </a:r>
          </a:p>
          <a:p>
            <a:pPr marL="2541044" indent="-2541044">
              <a:spcBef>
                <a:spcPct val="20000"/>
              </a:spcBef>
              <a:tabLst>
                <a:tab pos="2541044" algn="l"/>
              </a:tabLst>
              <a:defRPr/>
            </a:pPr>
            <a:r>
              <a:rPr lang="de-CH" sz="1600" dirty="0">
                <a:solidFill>
                  <a:srgbClr val="000000"/>
                </a:solidFill>
              </a:rPr>
              <a:t>Vorbildung:	abgeschlossene Volksschule in der mittleren Schulstufe</a:t>
            </a:r>
          </a:p>
          <a:p>
            <a:pPr marL="2541044" indent="-2541044">
              <a:spcBef>
                <a:spcPct val="20000"/>
              </a:spcBef>
              <a:tabLst>
                <a:tab pos="2541044" algn="l"/>
              </a:tabLst>
              <a:defRPr/>
            </a:pPr>
            <a:r>
              <a:rPr lang="de-CH" sz="1600" dirty="0">
                <a:solidFill>
                  <a:srgbClr val="000000"/>
                </a:solidFill>
              </a:rPr>
              <a:t>Bedingung:	bestandener AGVS-Eignungstest Schnupperpraktikum</a:t>
            </a:r>
          </a:p>
          <a:p>
            <a:pPr marL="2541044" indent="-2541044">
              <a:spcBef>
                <a:spcPct val="20000"/>
              </a:spcBef>
              <a:tabLst>
                <a:tab pos="2541044" algn="l"/>
              </a:tabLst>
              <a:defRPr/>
            </a:pPr>
            <a:r>
              <a:rPr lang="de-CH" sz="1600" dirty="0">
                <a:solidFill>
                  <a:srgbClr val="000000"/>
                </a:solidFill>
              </a:rPr>
              <a:t>Voraussetzung:	Bei den praktischen Tätigkeiten sind vor allem das handwerkliche Geschick, technisches Verständnis eine wichtige Voraussetzung.</a:t>
            </a:r>
          </a:p>
          <a:p>
            <a:pPr marL="2541044" indent="-2541044">
              <a:spcBef>
                <a:spcPct val="20000"/>
              </a:spcBef>
              <a:tabLst>
                <a:tab pos="2541044" algn="l"/>
              </a:tabLst>
              <a:defRPr/>
            </a:pPr>
            <a:r>
              <a:rPr lang="de-CH" sz="1600" dirty="0">
                <a:solidFill>
                  <a:srgbClr val="000000"/>
                </a:solidFill>
              </a:rPr>
              <a:t>Schulische Fächer:	Die </a:t>
            </a:r>
            <a:r>
              <a:rPr lang="de-CH" sz="1600" dirty="0">
                <a:latin typeface="+mj-lt"/>
              </a:rPr>
              <a:t>Hauptfächer sind Lern- und Arbeitstechnik, Rechnen, Physik, Elektrotechnik-Grundlagen, Elektrik/Elektronik, Fahrwerk, Antrieb und Motor.</a:t>
            </a:r>
            <a:endParaRPr lang="de-CH" sz="1600" dirty="0">
              <a:solidFill>
                <a:srgbClr val="000000"/>
              </a:solidFill>
            </a:endParaRPr>
          </a:p>
          <a:p>
            <a:pPr marL="2541044" indent="-2541044">
              <a:spcBef>
                <a:spcPct val="20000"/>
              </a:spcBef>
              <a:tabLst>
                <a:tab pos="2541044" algn="l"/>
              </a:tabLst>
              <a:defRPr/>
            </a:pP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67362"/>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396888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pic>
        <p:nvPicPr>
          <p:cNvPr id="11267"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916" y="976313"/>
            <a:ext cx="2031023"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794239" y="1231636"/>
            <a:ext cx="6194181" cy="40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a:solidFill>
                  <a:srgbClr val="000000"/>
                </a:solidFill>
              </a:rPr>
              <a:t>Wir bieten:	Kostenübernahme von mind. 15 Fahrstunden der jeweiligen Fahrzeugkategorie. Damit der/die Auszubildende lernt, seine Arbeit selbstständig auszuführen, stehen ihm ein Ausbildner und gelernter Automobil-Fachmann zur Seite. </a:t>
            </a:r>
          </a:p>
          <a:p>
            <a:r>
              <a:rPr lang="de-CH" altLang="de-DE" sz="1600">
                <a:solidFill>
                  <a:srgbClr val="000000"/>
                </a:solidFill>
              </a:rPr>
              <a:t>Überbetriebliche Kurse:	Um die berufliche Praxis und die schulische Bildung zu ergänzen, gehören überbetriebliche Kurse </a:t>
            </a:r>
            <a:br>
              <a:rPr lang="de-CH" altLang="de-DE" sz="1600">
                <a:solidFill>
                  <a:srgbClr val="000000"/>
                </a:solidFill>
              </a:rPr>
            </a:br>
            <a:r>
              <a:rPr lang="de-CH" altLang="de-DE" sz="1600">
                <a:solidFill>
                  <a:srgbClr val="000000"/>
                </a:solidFill>
              </a:rPr>
              <a:t>(40 Tage) zur Ausbildung.</a:t>
            </a:r>
          </a:p>
          <a:p>
            <a:r>
              <a:rPr lang="de-CH" altLang="de-DE" sz="1600">
                <a:solidFill>
                  <a:srgbClr val="000000"/>
                </a:solidFill>
              </a:rPr>
              <a:t>Berufsfachschule:	Berufsschulunterricht findet regelmässig statt: Im ersten Jahr an jeweils 1½ Tagen, im zweiten und dritten Jahr an einem Tag pro Woche. </a:t>
            </a:r>
          </a:p>
        </p:txBody>
      </p:sp>
    </p:spTree>
    <p:extLst>
      <p:ext uri="{BB962C8B-B14F-4D97-AF65-F5344CB8AC3E}">
        <p14:creationId xmlns:p14="http://schemas.microsoft.com/office/powerpoint/2010/main" val="3641318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Automobil-Fachmann/-frau EFZ Personenwagen oder Nutzfahrzeuge</a:t>
            </a:r>
          </a:p>
          <a:p>
            <a:pPr>
              <a:spcBef>
                <a:spcPct val="0"/>
              </a:spcBef>
            </a:pPr>
            <a:r>
              <a:rPr lang="de-CH" altLang="de-DE" b="1">
                <a:solidFill>
                  <a:srgbClr val="FE0000"/>
                </a:solidFill>
              </a:rPr>
              <a:t>3-jährige Grundbildung</a:t>
            </a:r>
          </a:p>
        </p:txBody>
      </p:sp>
      <p:pic>
        <p:nvPicPr>
          <p:cNvPr id="12291" name="Grafik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916" y="976313"/>
            <a:ext cx="2031023"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de-CH" sz="1600" dirty="0">
                <a:solidFill>
                  <a:srgbClr val="000000"/>
                </a:solidFill>
              </a:rPr>
              <a:t>Personenwagen:	</a:t>
            </a:r>
            <a:r>
              <a:rPr lang="de-CH" sz="1600" dirty="0">
                <a:latin typeface="+mn-lt"/>
              </a:rPr>
              <a:t>Selbstständig Service- und Reparaturarbeiten an Motor, Fahrwerk und Antrieb ausführen sowie einfache Reparaturen in der Fahrzeugelektrik unter Mithilfe an Personenwagen übernehmen.</a:t>
            </a:r>
            <a:endParaRPr lang="de-CH" sz="1600" dirty="0">
              <a:solidFill>
                <a:srgbClr val="000000"/>
              </a:solidFill>
              <a:latin typeface="+mn-lt"/>
            </a:endParaRPr>
          </a:p>
          <a:p>
            <a:pPr marL="2541044" indent="-2541044">
              <a:spcBef>
                <a:spcPct val="20000"/>
              </a:spcBef>
              <a:tabLst>
                <a:tab pos="2541044" algn="l"/>
              </a:tabLst>
              <a:defRPr/>
            </a:pPr>
            <a:r>
              <a:rPr lang="de-CH" sz="1600" dirty="0">
                <a:solidFill>
                  <a:srgbClr val="000000"/>
                </a:solidFill>
              </a:rPr>
              <a:t>Nutzfahrzeuge:	</a:t>
            </a:r>
            <a:r>
              <a:rPr lang="de-CH" sz="1600" dirty="0">
                <a:latin typeface="+mj-lt"/>
              </a:rPr>
              <a:t>Selbstständig Service- und Reparaturarbeiten an Motor, Fahrwerk und Antrieb ausführen sowie einfache Reparaturen in der Fahrzeugelektrik unter Mithilfe an Nutzfahrzeugen übernehmen.</a:t>
            </a:r>
            <a:br>
              <a:rPr lang="de-CH" sz="1600" dirty="0">
                <a:latin typeface="+mj-lt"/>
              </a:rPr>
            </a:br>
            <a:r>
              <a:rPr lang="de-CH" sz="1600" dirty="0">
                <a:solidFill>
                  <a:srgbClr val="000000"/>
                </a:solidFill>
              </a:rPr>
              <a:t>Spezielle Service- und Reparaturarbeiten am Fahrwerk und Aufbau durchführen. </a:t>
            </a:r>
          </a:p>
          <a:p>
            <a:pPr marL="2541044" indent="-2541044">
              <a:spcBef>
                <a:spcPct val="20000"/>
              </a:spcBef>
              <a:tabLst>
                <a:tab pos="2541044" algn="l"/>
              </a:tabLst>
              <a:defRPr/>
            </a:pPr>
            <a:endParaRPr lang="de-CH" sz="1600" dirty="0">
              <a:solidFill>
                <a:srgbClr val="000000"/>
              </a:solidFill>
            </a:endParaRPr>
          </a:p>
          <a:p>
            <a:pPr marL="2541044" indent="-2541044">
              <a:spcBef>
                <a:spcPct val="20000"/>
              </a:spcBef>
              <a:tabLst>
                <a:tab pos="2541044" algn="l"/>
              </a:tabLst>
              <a:defRPr/>
            </a:pPr>
            <a:endParaRPr lang="de-CH" sz="1600" dirty="0">
              <a:solidFill>
                <a:srgbClr val="000000"/>
              </a:solidFill>
            </a:endParaRPr>
          </a:p>
        </p:txBody>
      </p:sp>
    </p:spTree>
    <p:extLst>
      <p:ext uri="{BB962C8B-B14F-4D97-AF65-F5344CB8AC3E}">
        <p14:creationId xmlns:p14="http://schemas.microsoft.com/office/powerpoint/2010/main" val="295340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23528" y="554657"/>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4101" name="Rectangle 3"/>
          <p:cNvSpPr>
            <a:spLocks noChangeArrowheads="1"/>
          </p:cNvSpPr>
          <p:nvPr/>
        </p:nvSpPr>
        <p:spPr bwMode="auto">
          <a:xfrm>
            <a:off x="395537" y="1352021"/>
            <a:ext cx="6592884"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dirty="0">
                <a:solidFill>
                  <a:srgbClr val="000000"/>
                </a:solidFill>
              </a:rPr>
              <a:t>Ausbildungsdauer:	4 Jahre</a:t>
            </a:r>
          </a:p>
          <a:p>
            <a:pPr>
              <a:spcBef>
                <a:spcPct val="20000"/>
              </a:spcBef>
              <a:tabLst>
                <a:tab pos="2541044" algn="l"/>
              </a:tabLst>
              <a:defRPr/>
            </a:pPr>
            <a:r>
              <a:rPr lang="de-CH" sz="1600" dirty="0">
                <a:solidFill>
                  <a:srgbClr val="000000"/>
                </a:solidFill>
              </a:rPr>
              <a:t>Fachrichtung	Personenwagen und Nutzfahrzeuge</a:t>
            </a:r>
          </a:p>
          <a:p>
            <a:pPr marL="2541044" indent="-2541044">
              <a:spcBef>
                <a:spcPct val="20000"/>
              </a:spcBef>
              <a:tabLst>
                <a:tab pos="2541044" algn="l"/>
              </a:tabLst>
              <a:defRPr/>
            </a:pPr>
            <a:r>
              <a:rPr lang="de-CH" sz="1600" dirty="0">
                <a:solidFill>
                  <a:srgbClr val="000000"/>
                </a:solidFill>
              </a:rPr>
              <a:t>Vorbildung:	abgeschlossene Volksschule in der Regel oberste Schulstufe</a:t>
            </a:r>
          </a:p>
          <a:p>
            <a:pPr marL="2541044" indent="-2541044">
              <a:spcBef>
                <a:spcPct val="20000"/>
              </a:spcBef>
              <a:tabLst>
                <a:tab pos="2541044" algn="l"/>
              </a:tabLst>
              <a:defRPr/>
            </a:pPr>
            <a:r>
              <a:rPr lang="de-CH" sz="1600" dirty="0">
                <a:solidFill>
                  <a:srgbClr val="000000"/>
                </a:solidFill>
              </a:rPr>
              <a:t>Bedingung:	bestandener AGVS-Eignungstest Schnupperpraktikum</a:t>
            </a:r>
          </a:p>
          <a:p>
            <a:pPr marL="2541044" indent="-2541044">
              <a:spcBef>
                <a:spcPct val="20000"/>
              </a:spcBef>
              <a:tabLst>
                <a:tab pos="2541044" algn="l"/>
              </a:tabLst>
              <a:defRPr/>
            </a:pPr>
            <a:r>
              <a:rPr lang="de-CH" sz="1600" dirty="0">
                <a:solidFill>
                  <a:srgbClr val="000000"/>
                </a:solidFill>
              </a:rPr>
              <a:t>Voraussetzung:	Bei den praktischen Tätigkeiten sind vor allem das handwerkliche Geschick, vernetztes Denken und technisches Verständnis eine wichtige Voraussetzung.</a:t>
            </a:r>
          </a:p>
          <a:p>
            <a:pPr marL="2541044" indent="-2541044">
              <a:spcBef>
                <a:spcPct val="20000"/>
              </a:spcBef>
              <a:tabLst>
                <a:tab pos="2541044" algn="l"/>
              </a:tabLst>
              <a:defRPr/>
            </a:pPr>
            <a:r>
              <a:rPr lang="de-CH" sz="1600" dirty="0">
                <a:solidFill>
                  <a:srgbClr val="000000"/>
                </a:solidFill>
              </a:rPr>
              <a:t>Schulische Fächer:	Die </a:t>
            </a:r>
            <a:r>
              <a:rPr lang="de-CH" sz="1600" dirty="0">
                <a:latin typeface="+mj-lt"/>
              </a:rPr>
              <a:t>Hauptfächer sind Lern- und Arbeitstechnik, Rechnen, Physik, Elektrotechnik-Grundlagen, Elektrik/Elektronik, Fahrwerk, Antrieb und Motor.</a:t>
            </a:r>
            <a:endParaRPr lang="de-CH" sz="1600" dirty="0">
              <a:solidFill>
                <a:srgbClr val="000000"/>
              </a:solidFill>
            </a:endParaRPr>
          </a:p>
          <a:p>
            <a:pPr marL="2541044" indent="-2541044">
              <a:spcBef>
                <a:spcPct val="20000"/>
              </a:spcBef>
              <a:tabLst>
                <a:tab pos="2541044" algn="l"/>
              </a:tabLst>
              <a:defRPr/>
            </a:pPr>
            <a:r>
              <a:rPr lang="de-CH" sz="1600" dirty="0">
                <a:solidFill>
                  <a:srgbClr val="000000"/>
                </a:solidFill>
              </a:rPr>
              <a:t/>
            </a:r>
            <a:br>
              <a:rPr lang="de-CH" sz="1600" dirty="0">
                <a:solidFill>
                  <a:srgbClr val="000000"/>
                </a:solidFill>
              </a:rPr>
            </a:br>
            <a:endParaRPr lang="de-CH" sz="1600" dirty="0">
              <a:solidFill>
                <a:srgbClr val="000000"/>
              </a:solidFill>
            </a:endParaRPr>
          </a:p>
        </p:txBody>
      </p:sp>
      <p:pic>
        <p:nvPicPr>
          <p:cNvPr id="5124" name="Grafik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8420" y="976313"/>
            <a:ext cx="1970942"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5724128" y="982689"/>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397468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520" y="429854"/>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6147" name="Rectangle 3"/>
          <p:cNvSpPr>
            <a:spLocks noChangeArrowheads="1"/>
          </p:cNvSpPr>
          <p:nvPr/>
        </p:nvSpPr>
        <p:spPr bwMode="auto">
          <a:xfrm>
            <a:off x="251521" y="1057300"/>
            <a:ext cx="6736900" cy="41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dirty="0">
                <a:solidFill>
                  <a:srgbClr val="000000"/>
                </a:solidFill>
              </a:rPr>
              <a:t>Wir bieten:	Kostenübernahme von mind. 15 Fahrstunden der jeweiligen Fahrzeugkategorie. Damit der/die Auszubildende lernt, seine Arbeit selbstständig auszuführen, stehen ihm ein Ausbildner und gelernter Automobil-Mechatroniker zur Seite. </a:t>
            </a:r>
          </a:p>
          <a:p>
            <a:r>
              <a:rPr lang="de-CH" altLang="de-DE" sz="1600" dirty="0">
                <a:solidFill>
                  <a:srgbClr val="000000"/>
                </a:solidFill>
              </a:rPr>
              <a:t>Überbetriebliche Kurse:	Um die berufliche Praxis und die schulische Bildung zu ergänzen, gehören überbetriebliche Kurse </a:t>
            </a:r>
            <a:br>
              <a:rPr lang="de-CH" altLang="de-DE" sz="1600" dirty="0">
                <a:solidFill>
                  <a:srgbClr val="000000"/>
                </a:solidFill>
              </a:rPr>
            </a:br>
            <a:r>
              <a:rPr lang="de-CH" altLang="de-DE" sz="1600" dirty="0">
                <a:solidFill>
                  <a:srgbClr val="000000"/>
                </a:solidFill>
              </a:rPr>
              <a:t>(64 Tage) zur Ausbildung.</a:t>
            </a:r>
          </a:p>
          <a:p>
            <a:r>
              <a:rPr lang="de-CH" altLang="de-DE" sz="1600" dirty="0">
                <a:solidFill>
                  <a:srgbClr val="000000"/>
                </a:solidFill>
              </a:rPr>
              <a:t>Berufsfachschule:	Berufsschulunterricht findet regelmässig statt: Im ersten bis dritten Jahr an jeweils 1½ Tagen, im vierten Jahr an einem Tag pro Woche. Es besteht auch die Möglichkeit der BM1.</a:t>
            </a:r>
          </a:p>
        </p:txBody>
      </p:sp>
      <p:pic>
        <p:nvPicPr>
          <p:cNvPr id="6148" name="Grafik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8420" y="976313"/>
            <a:ext cx="1970942"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2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5537" y="508000"/>
            <a:ext cx="839677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Automobil-Mechatroniker/-in EFZ Personenwagen oder Nutzfahrzeuge</a:t>
            </a:r>
          </a:p>
          <a:p>
            <a:pPr>
              <a:spcBef>
                <a:spcPct val="0"/>
              </a:spcBef>
            </a:pPr>
            <a:r>
              <a:rPr lang="de-CH" altLang="de-DE" b="1" dirty="0">
                <a:solidFill>
                  <a:srgbClr val="FE0000"/>
                </a:solidFill>
              </a:rPr>
              <a:t>4-jährige Grundbildung</a:t>
            </a:r>
          </a:p>
        </p:txBody>
      </p:sp>
      <p:sp>
        <p:nvSpPr>
          <p:cNvPr id="7171" name="Rectangle 3"/>
          <p:cNvSpPr>
            <a:spLocks noChangeArrowheads="1"/>
          </p:cNvSpPr>
          <p:nvPr/>
        </p:nvSpPr>
        <p:spPr bwMode="auto">
          <a:xfrm>
            <a:off x="323529" y="1352021"/>
            <a:ext cx="640871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dirty="0">
                <a:solidFill>
                  <a:srgbClr val="000000"/>
                </a:solidFill>
              </a:rPr>
              <a:t>Personenwagen:	Anspruchsvolle Reparaturen am Motor, Fahrwerk, Antrieb oder elektrischen Anlage an Personenwagen ausführen. Einfache Diagnosearbeiten an Systemen ausführen. </a:t>
            </a:r>
          </a:p>
          <a:p>
            <a:r>
              <a:rPr lang="de-CH" altLang="de-DE" sz="1600" dirty="0">
                <a:solidFill>
                  <a:srgbClr val="000000"/>
                </a:solidFill>
              </a:rPr>
              <a:t>Nutzfahrzeuge:	Anspruchsvolle Reparaturen am Motor, Fahrwerk, Antrieb oder elektrischen Anlage an Nutzfahrzeugen ausführen. Einfache Diagnosearbeiten an Systemen ausführen. Spezielle Arbeiten am Fahrwerk und Aufbau durchführen. </a:t>
            </a:r>
          </a:p>
          <a:p>
            <a:endParaRPr lang="de-CH" altLang="de-DE" sz="1600" dirty="0">
              <a:solidFill>
                <a:srgbClr val="000000"/>
              </a:solidFill>
            </a:endParaRPr>
          </a:p>
          <a:p>
            <a:endParaRPr lang="de-CH" altLang="de-DE" sz="1600" dirty="0">
              <a:solidFill>
                <a:srgbClr val="000000"/>
              </a:solidFill>
            </a:endParaRPr>
          </a:p>
        </p:txBody>
      </p:sp>
      <p:pic>
        <p:nvPicPr>
          <p:cNvPr id="7172" name="Grafik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8420" y="976313"/>
            <a:ext cx="1970942"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877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txBox="1">
            <a:spLocks noGrp="1"/>
          </p:cNvSpPr>
          <p:nvPr/>
        </p:nvSpPr>
        <p:spPr bwMode="auto">
          <a:xfrm>
            <a:off x="7502769" y="5397500"/>
            <a:ext cx="1430215" cy="381000"/>
          </a:xfrm>
          <a:prstGeom prst="rect">
            <a:avLst/>
          </a:prstGeom>
          <a:noFill/>
          <a:ln>
            <a:miter lim="800000"/>
            <a:headEnd/>
            <a:tailEnd/>
          </a:ln>
        </p:spPr>
        <p:txBody>
          <a:bodyPr lIns="81043" tIns="40522" rIns="81043" bIns="40522"/>
          <a:lstStyle/>
          <a:p>
            <a:pPr algn="l">
              <a:defRPr/>
            </a:pPr>
            <a:fld id="{10754EA1-EA21-4A69-A8B9-092963594462}" type="datetime4">
              <a:rPr lang="de-DE" sz="700">
                <a:latin typeface="+mn-lt"/>
              </a:rPr>
              <a:pPr algn="l">
                <a:defRPr/>
              </a:pPr>
              <a:t>3. Juli 2015</a:t>
            </a:fld>
            <a:endParaRPr lang="de-DE" sz="700">
              <a:latin typeface="+mn-lt"/>
            </a:endParaRPr>
          </a:p>
        </p:txBody>
      </p:sp>
      <p:sp>
        <p:nvSpPr>
          <p:cNvPr id="5" name="Foliennummernplatzhalter 4"/>
          <p:cNvSpPr txBox="1">
            <a:spLocks noGrp="1"/>
          </p:cNvSpPr>
          <p:nvPr/>
        </p:nvSpPr>
        <p:spPr bwMode="auto">
          <a:xfrm>
            <a:off x="8159261" y="5397500"/>
            <a:ext cx="703385" cy="381000"/>
          </a:xfrm>
          <a:prstGeom prst="rect">
            <a:avLst/>
          </a:prstGeom>
          <a:noFill/>
          <a:ln>
            <a:miter lim="800000"/>
            <a:headEnd/>
            <a:tailEnd/>
          </a:ln>
        </p:spPr>
        <p:txBody>
          <a:bodyPr lIns="81043" tIns="40522" rIns="81043" bIns="40522"/>
          <a:lstStyle/>
          <a:p>
            <a:pPr>
              <a:defRPr/>
            </a:pPr>
            <a:r>
              <a:rPr lang="de-DE" sz="700">
                <a:latin typeface="+mn-lt"/>
              </a:rPr>
              <a:t>/ </a:t>
            </a:r>
            <a:fld id="{96B2D190-92A0-4F09-BCBE-05437633A7AC}" type="slidenum">
              <a:rPr lang="de-DE" sz="700">
                <a:latin typeface="+mn-lt"/>
              </a:rPr>
              <a:pPr>
                <a:defRPr/>
              </a:pPr>
              <a:t>17</a:t>
            </a:fld>
            <a:endParaRPr lang="de-DE" sz="700">
              <a:latin typeface="+mn-lt"/>
            </a:endParaRPr>
          </a:p>
        </p:txBody>
      </p:sp>
      <p:sp>
        <p:nvSpPr>
          <p:cNvPr id="20484" name="Rectangle 2"/>
          <p:cNvSpPr>
            <a:spLocks noChangeArrowheads="1"/>
          </p:cNvSpPr>
          <p:nvPr/>
        </p:nvSpPr>
        <p:spPr bwMode="auto">
          <a:xfrm>
            <a:off x="527538" y="403489"/>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Berufsfachschule (BFS) und überbetriebliche Kurse (ÜK)</a:t>
            </a:r>
          </a:p>
        </p:txBody>
      </p:sp>
      <p:sp>
        <p:nvSpPr>
          <p:cNvPr id="20485" name="Rectangle 3"/>
          <p:cNvSpPr>
            <a:spLocks noChangeArrowheads="1"/>
          </p:cNvSpPr>
          <p:nvPr/>
        </p:nvSpPr>
        <p:spPr bwMode="auto">
          <a:xfrm>
            <a:off x="703385" y="1477698"/>
            <a:ext cx="8088923" cy="34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400" b="1"/>
          </a:p>
          <a:p>
            <a:pPr>
              <a:spcBef>
                <a:spcPct val="0"/>
              </a:spcBef>
            </a:pPr>
            <a:endParaRPr lang="de-CH" altLang="de-DE" sz="1600">
              <a:solidFill>
                <a:srgbClr val="000000"/>
              </a:solidFill>
            </a:endParaRPr>
          </a:p>
          <a:p>
            <a:endParaRPr lang="de-CH" altLang="de-DE" sz="1400">
              <a:solidFill>
                <a:srgbClr val="000000"/>
              </a:solidFill>
            </a:endParaRPr>
          </a:p>
        </p:txBody>
      </p:sp>
      <p:sp>
        <p:nvSpPr>
          <p:cNvPr id="20486" name="Rectangle 6"/>
          <p:cNvSpPr>
            <a:spLocks noChangeArrowheads="1"/>
          </p:cNvSpPr>
          <p:nvPr/>
        </p:nvSpPr>
        <p:spPr bwMode="auto">
          <a:xfrm>
            <a:off x="8980267" y="4109479"/>
            <a:ext cx="163733"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aphicFrame>
        <p:nvGraphicFramePr>
          <p:cNvPr id="49560" name="Group 408"/>
          <p:cNvGraphicFramePr>
            <a:graphicFrameLocks noGrp="1"/>
          </p:cNvGraphicFramePr>
          <p:nvPr/>
        </p:nvGraphicFramePr>
        <p:xfrm>
          <a:off x="583223" y="1117865"/>
          <a:ext cx="7910144" cy="3141603"/>
        </p:xfrm>
        <a:graphic>
          <a:graphicData uri="http://schemas.openxmlformats.org/drawingml/2006/table">
            <a:tbl>
              <a:tblPr/>
              <a:tblGrid>
                <a:gridCol w="1785066"/>
                <a:gridCol w="617732"/>
                <a:gridCol w="617732"/>
                <a:gridCol w="619245"/>
                <a:gridCol w="617732"/>
                <a:gridCol w="617732"/>
                <a:gridCol w="685866"/>
                <a:gridCol w="619245"/>
                <a:gridCol w="619245"/>
                <a:gridCol w="1110549"/>
              </a:tblGrid>
              <a:tr h="33541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1.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2.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3.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4. Jahr</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endParaRPr kumimoji="0" lang="de-CH" sz="13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AA</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dirty="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AF</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1" i="0" u="none" strike="noStrike" cap="none" normalizeH="0" baseline="0" smtClean="0">
                          <a:ln>
                            <a:noFill/>
                          </a:ln>
                          <a:solidFill>
                            <a:schemeClr val="tx1"/>
                          </a:solidFill>
                          <a:effectLst/>
                          <a:latin typeface="Arial" charset="0"/>
                        </a:rPr>
                        <a:t>AM</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33351">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Betrieb </a:t>
                      </a:r>
                      <a:r>
                        <a:rPr kumimoji="0" lang="de-CH" sz="1500" b="0" i="0" u="none" strike="noStrike" cap="none" normalizeH="0" baseline="0" smtClean="0">
                          <a:ln>
                            <a:noFill/>
                          </a:ln>
                          <a:solidFill>
                            <a:schemeClr val="tx1"/>
                          </a:solidFill>
                          <a:effectLst/>
                          <a:latin typeface="Arial" charset="0"/>
                        </a:rPr>
                        <a:t>Tage</a:t>
                      </a: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3,5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3,5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 </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BK </a:t>
                      </a:r>
                      <a:r>
                        <a:rPr kumimoji="0" lang="de-CH" sz="1500" b="0" i="0" u="none" strike="noStrike" cap="none" normalizeH="0" baseline="0" dirty="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360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 </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360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30195">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ABU </a:t>
                      </a:r>
                      <a:r>
                        <a:rPr kumimoji="0" lang="de-CH" sz="1500" b="0" i="0" u="none" strike="noStrike" cap="none" normalizeH="0" baseline="0" smtClean="0">
                          <a:ln>
                            <a:noFill/>
                          </a:ln>
                          <a:solidFill>
                            <a:schemeClr val="tx1"/>
                          </a:solidFill>
                          <a:effectLst/>
                          <a:latin typeface="Arial" charset="0"/>
                        </a:rPr>
                        <a:t>Lektionen</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120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6113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Sport </a:t>
                      </a:r>
                      <a:r>
                        <a:rPr kumimoji="0" lang="de-CH" sz="1500" b="0" i="0" u="none" strike="noStrike" cap="none" normalizeH="0" baseline="0" smtClean="0">
                          <a:ln>
                            <a:noFill/>
                          </a:ln>
                          <a:solidFill>
                            <a:schemeClr val="tx1"/>
                          </a:solidFill>
                          <a:effectLst/>
                          <a:latin typeface="Arial" charset="0"/>
                        </a:rPr>
                        <a:t>Lektionen</a:t>
                      </a: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60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60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40</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(20 – 24)</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8</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(40 – 45)</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80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ÜK (60 – 66)</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dirty="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20</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endParaRPr kumimoji="0" lang="de-CH" sz="1700" b="0" i="0" u="none" strike="noStrike" cap="none" normalizeH="0" baseline="0" smtClean="0">
                        <a:ln>
                          <a:noFill/>
                        </a:ln>
                        <a:solidFill>
                          <a:schemeClr val="tx1"/>
                        </a:solidFill>
                        <a:effectLst/>
                        <a:latin typeface="Arial" charset="0"/>
                      </a:endParaRPr>
                    </a:p>
                  </a:txBody>
                  <a:tcPr marL="84410" marR="84410" marT="38098" marB="380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smtClean="0">
                          <a:ln>
                            <a:noFill/>
                          </a:ln>
                          <a:solidFill>
                            <a:schemeClr val="tx1"/>
                          </a:solidFill>
                          <a:effectLst/>
                          <a:latin typeface="Arial" charset="0"/>
                        </a:rPr>
                        <a:t>16</a:t>
                      </a:r>
                    </a:p>
                  </a:txBody>
                  <a:tcPr marL="84410" marR="84410" marT="38098" marB="3809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tab pos="285750" algn="l"/>
                        </a:tabLst>
                      </a:pPr>
                      <a:r>
                        <a:rPr kumimoji="0" lang="de-CH" sz="1700" b="0" i="0" u="none" strike="noStrike" cap="none" normalizeH="0" baseline="0" dirty="0" smtClean="0">
                          <a:ln>
                            <a:noFill/>
                          </a:ln>
                          <a:solidFill>
                            <a:schemeClr val="tx1"/>
                          </a:solidFill>
                          <a:effectLst/>
                          <a:latin typeface="Arial" charset="0"/>
                        </a:rPr>
                        <a:t>12</a:t>
                      </a:r>
                    </a:p>
                  </a:txBody>
                  <a:tcPr marL="84410" marR="84410" marT="38098" marB="380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3" name="Textfeld 2"/>
          <p:cNvSpPr txBox="1"/>
          <p:nvPr/>
        </p:nvSpPr>
        <p:spPr>
          <a:xfrm>
            <a:off x="5940152" y="4635125"/>
            <a:ext cx="2644480" cy="646331"/>
          </a:xfrm>
          <a:prstGeom prst="rect">
            <a:avLst/>
          </a:prstGeom>
          <a:noFill/>
        </p:spPr>
        <p:txBody>
          <a:bodyPr wrap="square" rtlCol="0">
            <a:spAutoFit/>
          </a:bodyPr>
          <a:lstStyle/>
          <a:p>
            <a:r>
              <a:rPr lang="de-CH" sz="1200" b="1" dirty="0" smtClean="0"/>
              <a:t>Legende</a:t>
            </a:r>
          </a:p>
          <a:p>
            <a:r>
              <a:rPr lang="de-CH" sz="1200" dirty="0" smtClean="0"/>
              <a:t>BK: Berufskunde</a:t>
            </a:r>
          </a:p>
          <a:p>
            <a:r>
              <a:rPr lang="de-CH" sz="1200" dirty="0" smtClean="0"/>
              <a:t>ABU: </a:t>
            </a:r>
            <a:r>
              <a:rPr lang="de-CH" sz="1200" dirty="0"/>
              <a:t>Allgemeinbildender </a:t>
            </a:r>
            <a:r>
              <a:rPr lang="de-CH" sz="1200" dirty="0" smtClean="0"/>
              <a:t>Unterricht</a:t>
            </a:r>
          </a:p>
        </p:txBody>
      </p:sp>
    </p:spTree>
    <p:extLst>
      <p:ext uri="{BB962C8B-B14F-4D97-AF65-F5344CB8AC3E}">
        <p14:creationId xmlns:p14="http://schemas.microsoft.com/office/powerpoint/2010/main" val="173930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de-DE" altLang="de-DE" sz="1800" dirty="0">
              <a:solidFill>
                <a:srgbClr val="FF0000"/>
              </a:solidFill>
              <a:sym typeface="Webdings" pitchFamily="18" charset="2"/>
            </a:endParaRPr>
          </a:p>
          <a:p>
            <a:pPr marL="419286" lvl="1" indent="0">
              <a:lnSpc>
                <a:spcPct val="80000"/>
              </a:lnSpc>
              <a:buNone/>
            </a:pPr>
            <a:r>
              <a:rPr lang="de-DE" altLang="de-DE" sz="1800" b="1" dirty="0">
                <a:solidFill>
                  <a:srgbClr val="FF0000"/>
                </a:solidFill>
                <a:sym typeface="Webdings" pitchFamily="18" charset="2"/>
              </a:rPr>
              <a:t>Durchlässigkeit und Zusatzausbildung</a:t>
            </a:r>
          </a:p>
          <a:p>
            <a:pPr marL="419286" lvl="1" indent="2814">
              <a:lnSpc>
                <a:spcPct val="120000"/>
              </a:lnSpc>
            </a:pPr>
            <a:endParaRPr lang="de-DE" altLang="de-DE" sz="1800" b="1" dirty="0">
              <a:solidFill>
                <a:srgbClr val="FF0000"/>
              </a:solidFill>
              <a:sym typeface="Webdings" pitchFamily="18" charset="2"/>
            </a:endParaRPr>
          </a:p>
        </p:txBody>
      </p:sp>
      <p:sp>
        <p:nvSpPr>
          <p:cNvPr id="975875" name="AutoShape 3"/>
          <p:cNvSpPr>
            <a:spLocks noChangeArrowheads="1"/>
          </p:cNvSpPr>
          <p:nvPr/>
        </p:nvSpPr>
        <p:spPr bwMode="auto">
          <a:xfrm rot="-5400000">
            <a:off x="6091228" y="2973857"/>
            <a:ext cx="1412875" cy="301869"/>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err="1">
                <a:solidFill>
                  <a:srgbClr val="FFFFFF"/>
                </a:solidFill>
              </a:rPr>
              <a:t>Freifach</a:t>
            </a:r>
            <a:endParaRPr lang="de-DE" altLang="de-DE" sz="1400" dirty="0">
              <a:solidFill>
                <a:srgbClr val="FFFFFF"/>
              </a:solidFill>
            </a:endParaRPr>
          </a:p>
        </p:txBody>
      </p:sp>
      <p:grpSp>
        <p:nvGrpSpPr>
          <p:cNvPr id="975876" name="Group 4"/>
          <p:cNvGrpSpPr>
            <a:grpSpLocks/>
          </p:cNvGrpSpPr>
          <p:nvPr/>
        </p:nvGrpSpPr>
        <p:grpSpPr bwMode="auto">
          <a:xfrm>
            <a:off x="1331640" y="2251659"/>
            <a:ext cx="2267634" cy="2478049"/>
            <a:chOff x="1044" y="1806"/>
            <a:chExt cx="1392" cy="1639"/>
          </a:xfrm>
        </p:grpSpPr>
        <p:grpSp>
          <p:nvGrpSpPr>
            <p:cNvPr id="21521" name="Group 5"/>
            <p:cNvGrpSpPr>
              <a:grpSpLocks/>
            </p:cNvGrpSpPr>
            <p:nvPr/>
          </p:nvGrpSpPr>
          <p:grpSpPr bwMode="auto">
            <a:xfrm>
              <a:off x="1152" y="2181"/>
              <a:ext cx="960" cy="690"/>
              <a:chOff x="1152" y="2181"/>
              <a:chExt cx="960" cy="690"/>
            </a:xfrm>
          </p:grpSpPr>
          <p:sp>
            <p:nvSpPr>
              <p:cNvPr id="21524" name="AutoShape 6"/>
              <p:cNvSpPr>
                <a:spLocks noChangeArrowheads="1"/>
              </p:cNvSpPr>
              <p:nvPr/>
            </p:nvSpPr>
            <p:spPr bwMode="auto">
              <a:xfrm>
                <a:off x="1152" y="2535"/>
                <a:ext cx="960" cy="336"/>
              </a:xfrm>
              <a:prstGeom prst="roundRect">
                <a:avLst>
                  <a:gd name="adj" fmla="val 16667"/>
                </a:avLst>
              </a:prstGeom>
              <a:solidFill>
                <a:srgbClr val="339933"/>
              </a:solidFill>
              <a:ln w="9525">
                <a:solidFill>
                  <a:schemeClr val="tx1"/>
                </a:solidFill>
                <a:round/>
                <a:headEnd/>
                <a:tailEnd/>
              </a:ln>
              <a:effectLst>
                <a:outerShdw dist="45791" dir="202140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a:t>
                </a:r>
                <a:r>
                  <a:rPr lang="de-CH" altLang="de-DE" sz="1600">
                    <a:solidFill>
                      <a:srgbClr val="FFFFFF"/>
                    </a:solidFill>
                  </a:rPr>
                  <a:t> </a:t>
                </a:r>
                <a:r>
                  <a:rPr lang="de-CH" altLang="de-DE" sz="1400">
                    <a:solidFill>
                      <a:srgbClr val="FFFFFF"/>
                    </a:solidFill>
                  </a:rPr>
                  <a:t>Ausbildungs-</a:t>
                </a:r>
              </a:p>
              <a:p>
                <a:pPr algn="ctr">
                  <a:lnSpc>
                    <a:spcPct val="70000"/>
                  </a:lnSpc>
                  <a:spcBef>
                    <a:spcPct val="0"/>
                  </a:spcBef>
                </a:pPr>
                <a:r>
                  <a:rPr lang="de-CH" altLang="de-DE" sz="1400">
                    <a:solidFill>
                      <a:srgbClr val="FFFFFF"/>
                    </a:solidFill>
                  </a:rPr>
                  <a:t>Jahr</a:t>
                </a:r>
                <a:endParaRPr lang="de-DE" altLang="de-DE" sz="1400">
                  <a:solidFill>
                    <a:srgbClr val="FFFFFF"/>
                  </a:solidFill>
                </a:endParaRPr>
              </a:p>
              <a:p>
                <a:pPr algn="ctr">
                  <a:spcBef>
                    <a:spcPct val="0"/>
                  </a:spcBef>
                </a:pPr>
                <a:endParaRPr lang="de-DE" altLang="de-DE" sz="1600">
                  <a:solidFill>
                    <a:srgbClr val="FFFFFF"/>
                  </a:solidFill>
                </a:endParaRPr>
              </a:p>
            </p:txBody>
          </p:sp>
          <p:sp>
            <p:nvSpPr>
              <p:cNvPr id="21525" name="AutoShape 7"/>
              <p:cNvSpPr>
                <a:spLocks noChangeArrowheads="1"/>
              </p:cNvSpPr>
              <p:nvPr/>
            </p:nvSpPr>
            <p:spPr bwMode="auto">
              <a:xfrm>
                <a:off x="1152" y="2181"/>
                <a:ext cx="960" cy="336"/>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dirty="0">
                    <a:solidFill>
                      <a:srgbClr val="FFFFFF"/>
                    </a:solidFill>
                  </a:rPr>
                  <a:t>2.</a:t>
                </a:r>
                <a:r>
                  <a:rPr lang="de-CH" altLang="de-DE" sz="1600" dirty="0">
                    <a:solidFill>
                      <a:srgbClr val="FFFFFF"/>
                    </a:solidFill>
                  </a:rPr>
                  <a:t> </a:t>
                </a:r>
                <a:r>
                  <a:rPr lang="de-CH" altLang="de-DE" sz="1400" dirty="0">
                    <a:solidFill>
                      <a:srgbClr val="FFFFFF"/>
                    </a:solidFill>
                  </a:rPr>
                  <a:t>Ausbildungs-</a:t>
                </a:r>
              </a:p>
              <a:p>
                <a:pPr algn="ctr">
                  <a:lnSpc>
                    <a:spcPct val="70000"/>
                  </a:lnSpc>
                  <a:spcBef>
                    <a:spcPct val="0"/>
                  </a:spcBef>
                </a:pPr>
                <a:r>
                  <a:rPr lang="de-CH" altLang="de-DE" sz="1400" dirty="0">
                    <a:solidFill>
                      <a:srgbClr val="FFFFFF"/>
                    </a:solidFill>
                  </a:rPr>
                  <a:t>Jahr</a:t>
                </a:r>
                <a:endParaRPr lang="de-DE" altLang="de-DE" sz="1400" dirty="0">
                  <a:solidFill>
                    <a:srgbClr val="FFFFFF"/>
                  </a:solidFill>
                </a:endParaRPr>
              </a:p>
            </p:txBody>
          </p:sp>
        </p:grpSp>
        <p:sp>
          <p:nvSpPr>
            <p:cNvPr id="975880" name="Text Box 8"/>
            <p:cNvSpPr txBox="1">
              <a:spLocks noChangeArrowheads="1"/>
            </p:cNvSpPr>
            <p:nvPr/>
          </p:nvSpPr>
          <p:spPr bwMode="auto">
            <a:xfrm>
              <a:off x="1152" y="1806"/>
              <a:ext cx="1284"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defRPr/>
              </a:pPr>
              <a:r>
                <a:rPr lang="de-CH" sz="1600" b="1" dirty="0" err="1">
                  <a:effectLst>
                    <a:outerShdw blurRad="38100" dist="38100" dir="2700000" algn="tl">
                      <a:srgbClr val="C0C0C0"/>
                    </a:outerShdw>
                  </a:effectLst>
                </a:rPr>
                <a:t>Eidg</a:t>
              </a:r>
              <a:r>
                <a:rPr lang="de-CH" sz="1600" b="1" dirty="0">
                  <a:effectLst>
                    <a:outerShdw blurRad="38100" dist="38100" dir="2700000" algn="tl">
                      <a:srgbClr val="C0C0C0"/>
                    </a:outerShdw>
                  </a:effectLst>
                </a:rPr>
                <a:t>. </a:t>
              </a:r>
              <a:r>
                <a:rPr lang="de-CH" sz="1600" b="1" dirty="0" smtClean="0">
                  <a:effectLst>
                    <a:outerShdw blurRad="38100" dist="38100" dir="2700000" algn="tl">
                      <a:srgbClr val="C0C0C0"/>
                    </a:outerShdw>
                  </a:effectLst>
                </a:rPr>
                <a:t>Berufsattest</a:t>
              </a:r>
              <a:endParaRPr lang="de-DE" sz="1600" b="1" dirty="0">
                <a:effectLst>
                  <a:outerShdw blurRad="38100" dist="38100" dir="2700000" algn="tl">
                    <a:srgbClr val="C0C0C0"/>
                  </a:outerShdw>
                </a:effectLst>
              </a:endParaRPr>
            </a:p>
          </p:txBody>
        </p:sp>
        <p:sp>
          <p:nvSpPr>
            <p:cNvPr id="21523" name="Text Box 9"/>
            <p:cNvSpPr txBox="1">
              <a:spLocks noChangeArrowheads="1"/>
            </p:cNvSpPr>
            <p:nvPr/>
          </p:nvSpPr>
          <p:spPr bwMode="auto">
            <a:xfrm>
              <a:off x="1044" y="2928"/>
              <a:ext cx="1392" cy="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dirty="0"/>
                <a:t>Automobil-Assistent/</a:t>
              </a:r>
            </a:p>
            <a:p>
              <a:pPr>
                <a:lnSpc>
                  <a:spcPct val="30000"/>
                </a:lnSpc>
                <a:spcBef>
                  <a:spcPct val="50000"/>
                </a:spcBef>
              </a:pPr>
              <a:r>
                <a:rPr lang="de-CH" altLang="de-DE" sz="1600" b="1" dirty="0" smtClean="0"/>
                <a:t>Assistentin</a:t>
              </a:r>
              <a:endParaRPr lang="de-DE" altLang="de-DE" sz="1600" b="1" dirty="0"/>
            </a:p>
          </p:txBody>
        </p:sp>
      </p:grpSp>
      <p:sp>
        <p:nvSpPr>
          <p:cNvPr id="975882" name="Line 10"/>
          <p:cNvSpPr>
            <a:spLocks noChangeShapeType="1"/>
          </p:cNvSpPr>
          <p:nvPr/>
        </p:nvSpPr>
        <p:spPr bwMode="auto">
          <a:xfrm rot="1548069">
            <a:off x="3094892" y="3173678"/>
            <a:ext cx="492369" cy="132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de-CH"/>
          </a:p>
        </p:txBody>
      </p:sp>
      <p:grpSp>
        <p:nvGrpSpPr>
          <p:cNvPr id="975883" name="Group 11"/>
          <p:cNvGrpSpPr>
            <a:grpSpLocks/>
          </p:cNvGrpSpPr>
          <p:nvPr/>
        </p:nvGrpSpPr>
        <p:grpSpPr bwMode="auto">
          <a:xfrm>
            <a:off x="3779912" y="1841500"/>
            <a:ext cx="2699238" cy="2616729"/>
            <a:chOff x="2388" y="1392"/>
            <a:chExt cx="1842" cy="1978"/>
          </a:xfrm>
        </p:grpSpPr>
        <p:sp>
          <p:nvSpPr>
            <p:cNvPr id="21516" name="Text Box 12"/>
            <p:cNvSpPr txBox="1">
              <a:spLocks noChangeArrowheads="1"/>
            </p:cNvSpPr>
            <p:nvPr/>
          </p:nvSpPr>
          <p:spPr bwMode="auto">
            <a:xfrm>
              <a:off x="2406" y="2928"/>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Automobil-Fachmann/Fachfrau</a:t>
              </a:r>
              <a:endParaRPr lang="de-DE" altLang="de-DE" sz="1600" b="1"/>
            </a:p>
          </p:txBody>
        </p:sp>
        <p:sp>
          <p:nvSpPr>
            <p:cNvPr id="975885" name="Text Box 13"/>
            <p:cNvSpPr txBox="1">
              <a:spLocks noChangeArrowheads="1"/>
            </p:cNvSpPr>
            <p:nvPr/>
          </p:nvSpPr>
          <p:spPr bwMode="auto">
            <a:xfrm>
              <a:off x="2388" y="1392"/>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1518" name="AutoShape 14"/>
            <p:cNvSpPr>
              <a:spLocks noChangeArrowheads="1"/>
            </p:cNvSpPr>
            <p:nvPr/>
          </p:nvSpPr>
          <p:spPr bwMode="auto">
            <a:xfrm>
              <a:off x="2424" y="2193"/>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dirty="0"/>
            </a:p>
            <a:p>
              <a:pPr>
                <a:spcBef>
                  <a:spcPct val="0"/>
                </a:spcBef>
              </a:pPr>
              <a:r>
                <a:rPr lang="de-CH" altLang="de-DE" sz="1400" dirty="0">
                  <a:solidFill>
                    <a:srgbClr val="FFFFFF"/>
                  </a:solidFill>
                </a:rPr>
                <a:t>2. Ausbildungsjahr</a:t>
              </a:r>
              <a:endParaRPr lang="de-DE" altLang="de-DE" sz="1400" dirty="0">
                <a:solidFill>
                  <a:srgbClr val="FFFFFF"/>
                </a:solidFill>
              </a:endParaRPr>
            </a:p>
          </p:txBody>
        </p:sp>
        <p:sp>
          <p:nvSpPr>
            <p:cNvPr id="21519" name="AutoShape 15"/>
            <p:cNvSpPr>
              <a:spLocks noChangeArrowheads="1"/>
            </p:cNvSpPr>
            <p:nvPr/>
          </p:nvSpPr>
          <p:spPr bwMode="auto">
            <a:xfrm>
              <a:off x="2424" y="254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1. Ausbildungsjahr</a:t>
              </a:r>
              <a:endParaRPr lang="de-DE" altLang="de-DE" sz="1400">
                <a:solidFill>
                  <a:srgbClr val="FFFFFF"/>
                </a:solidFill>
              </a:endParaRPr>
            </a:p>
          </p:txBody>
        </p:sp>
        <p:sp>
          <p:nvSpPr>
            <p:cNvPr id="21520" name="AutoShape 16"/>
            <p:cNvSpPr>
              <a:spLocks noChangeArrowheads="1"/>
            </p:cNvSpPr>
            <p:nvPr/>
          </p:nvSpPr>
          <p:spPr bwMode="auto">
            <a:xfrm>
              <a:off x="2418" y="1836"/>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3. Ausbildungsjahr</a:t>
              </a:r>
              <a:endParaRPr lang="de-DE" altLang="de-DE" sz="1400">
                <a:solidFill>
                  <a:srgbClr val="FFFFFF"/>
                </a:solidFill>
              </a:endParaRPr>
            </a:p>
          </p:txBody>
        </p:sp>
      </p:grpSp>
      <p:grpSp>
        <p:nvGrpSpPr>
          <p:cNvPr id="975889" name="Group 17"/>
          <p:cNvGrpSpPr>
            <a:grpSpLocks/>
          </p:cNvGrpSpPr>
          <p:nvPr/>
        </p:nvGrpSpPr>
        <p:grpSpPr bwMode="auto">
          <a:xfrm>
            <a:off x="6921829" y="1659183"/>
            <a:ext cx="1160585" cy="2177521"/>
            <a:chOff x="4410" y="1240"/>
            <a:chExt cx="792" cy="1646"/>
          </a:xfrm>
        </p:grpSpPr>
        <p:sp>
          <p:nvSpPr>
            <p:cNvPr id="975890" name="Text Box 18"/>
            <p:cNvSpPr txBox="1">
              <a:spLocks noChangeArrowheads="1"/>
            </p:cNvSpPr>
            <p:nvPr/>
          </p:nvSpPr>
          <p:spPr bwMode="auto">
            <a:xfrm>
              <a:off x="4410" y="1240"/>
              <a:ext cx="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dirty="0">
                  <a:effectLst>
                    <a:outerShdw blurRad="38100" dist="38100" dir="2700000" algn="tl">
                      <a:srgbClr val="C0C0C0"/>
                    </a:outerShdw>
                  </a:effectLst>
                </a:rPr>
                <a:t>Berufs-maturität</a:t>
              </a:r>
              <a:endParaRPr lang="de-DE" sz="1600" b="1" dirty="0">
                <a:effectLst>
                  <a:outerShdw blurRad="38100" dist="38100" dir="2700000" algn="tl">
                    <a:srgbClr val="C0C0C0"/>
                  </a:outerShdw>
                </a:effectLst>
              </a:endParaRPr>
            </a:p>
          </p:txBody>
        </p:sp>
        <p:sp>
          <p:nvSpPr>
            <p:cNvPr id="21513" name="AutoShape 19"/>
            <p:cNvSpPr>
              <a:spLocks noChangeArrowheads="1"/>
            </p:cNvSpPr>
            <p:nvPr/>
          </p:nvSpPr>
          <p:spPr bwMode="auto">
            <a:xfrm>
              <a:off x="4560" y="254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 Lj.</a:t>
              </a:r>
              <a:endParaRPr lang="de-DE" altLang="de-DE" sz="1400">
                <a:solidFill>
                  <a:srgbClr val="FFFFFF"/>
                </a:solidFill>
              </a:endParaRPr>
            </a:p>
          </p:txBody>
        </p:sp>
        <p:sp>
          <p:nvSpPr>
            <p:cNvPr id="21514" name="AutoShape 20"/>
            <p:cNvSpPr>
              <a:spLocks noChangeArrowheads="1"/>
            </p:cNvSpPr>
            <p:nvPr/>
          </p:nvSpPr>
          <p:spPr bwMode="auto">
            <a:xfrm>
              <a:off x="4560" y="218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2. Lj.</a:t>
              </a:r>
              <a:endParaRPr lang="de-DE" altLang="de-DE" sz="1400">
                <a:solidFill>
                  <a:srgbClr val="FFFFFF"/>
                </a:solidFill>
              </a:endParaRPr>
            </a:p>
          </p:txBody>
        </p:sp>
        <p:sp>
          <p:nvSpPr>
            <p:cNvPr id="21515" name="AutoShape 21"/>
            <p:cNvSpPr>
              <a:spLocks noChangeArrowheads="1"/>
            </p:cNvSpPr>
            <p:nvPr/>
          </p:nvSpPr>
          <p:spPr bwMode="auto">
            <a:xfrm>
              <a:off x="4560" y="1824"/>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3. Lj.</a:t>
              </a:r>
              <a:endParaRPr lang="de-DE" altLang="de-DE" sz="1400">
                <a:solidFill>
                  <a:srgbClr val="FFFFFF"/>
                </a:solidFill>
              </a:endParaRPr>
            </a:p>
          </p:txBody>
        </p:sp>
      </p:grpSp>
    </p:spTree>
    <p:extLst>
      <p:ext uri="{BB962C8B-B14F-4D97-AF65-F5344CB8AC3E}">
        <p14:creationId xmlns:p14="http://schemas.microsoft.com/office/powerpoint/2010/main" val="1103275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box(out)">
                                      <p:cBhvr>
                                        <p:cTn id="7" dur="500"/>
                                        <p:tgtEl>
                                          <p:spTgt spid="97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5883"/>
                                        </p:tgtEl>
                                        <p:attrNameLst>
                                          <p:attrName>style.visibility</p:attrName>
                                        </p:attrNameLst>
                                      </p:cBhvr>
                                      <p:to>
                                        <p:strVal val="visible"/>
                                      </p:to>
                                    </p:set>
                                    <p:animEffect transition="in" filter="box(out)">
                                      <p:cBhvr>
                                        <p:cTn id="12" dur="500"/>
                                        <p:tgtEl>
                                          <p:spTgt spid="9758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5882"/>
                                        </p:tgtEl>
                                        <p:attrNameLst>
                                          <p:attrName>style.visibility</p:attrName>
                                        </p:attrNameLst>
                                      </p:cBhvr>
                                      <p:to>
                                        <p:strVal val="visible"/>
                                      </p:to>
                                    </p:set>
                                    <p:animEffect transition="in" filter="box(out)">
                                      <p:cBhvr>
                                        <p:cTn id="17" dur="500"/>
                                        <p:tgtEl>
                                          <p:spTgt spid="975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5875"/>
                                        </p:tgtEl>
                                        <p:attrNameLst>
                                          <p:attrName>style.visibility</p:attrName>
                                        </p:attrNameLst>
                                      </p:cBhvr>
                                      <p:to>
                                        <p:strVal val="visible"/>
                                      </p:to>
                                    </p:set>
                                    <p:animEffect transition="in" filter="box(out)">
                                      <p:cBhvr>
                                        <p:cTn id="22" dur="500"/>
                                        <p:tgtEl>
                                          <p:spTgt spid="975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5889"/>
                                        </p:tgtEl>
                                        <p:attrNameLst>
                                          <p:attrName>style.visibility</p:attrName>
                                        </p:attrNameLst>
                                      </p:cBhvr>
                                      <p:to>
                                        <p:strVal val="visible"/>
                                      </p:to>
                                    </p:set>
                                    <p:animEffect transition="in" filter="box(out)">
                                      <p:cBhvr>
                                        <p:cTn id="27" dur="500"/>
                                        <p:tgtEl>
                                          <p:spTgt spid="975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animBg="1" autoUpdateAnimBg="0"/>
      <p:bldP spid="97588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281354" y="277813"/>
            <a:ext cx="8862646" cy="825500"/>
          </a:xfrm>
          <a:noFill/>
        </p:spPr>
        <p:txBody>
          <a:bodyPr/>
          <a:lstStyle/>
          <a:p>
            <a:pPr marL="419286" lvl="1" indent="2814">
              <a:lnSpc>
                <a:spcPct val="80000"/>
              </a:lnSpc>
            </a:pPr>
            <a:endParaRPr lang="de-DE" altLang="de-DE" sz="1800" dirty="0">
              <a:solidFill>
                <a:srgbClr val="FF0000"/>
              </a:solidFill>
              <a:sym typeface="Webdings" pitchFamily="18" charset="2"/>
            </a:endParaRPr>
          </a:p>
          <a:p>
            <a:pPr marL="419286" lvl="1" indent="0">
              <a:lnSpc>
                <a:spcPct val="80000"/>
              </a:lnSpc>
              <a:buNone/>
            </a:pPr>
            <a:r>
              <a:rPr lang="de-DE" altLang="de-DE" sz="1800" b="1" dirty="0">
                <a:solidFill>
                  <a:srgbClr val="FF0000"/>
                </a:solidFill>
                <a:sym typeface="Webdings" pitchFamily="18" charset="2"/>
              </a:rPr>
              <a:t>Durchlässigkeit und Zusatzausbildung</a:t>
            </a:r>
          </a:p>
          <a:p>
            <a:pPr marL="419286" lvl="1" indent="2814">
              <a:lnSpc>
                <a:spcPct val="120000"/>
              </a:lnSpc>
            </a:pPr>
            <a:endParaRPr lang="de-DE" altLang="de-DE" sz="1800" b="1" dirty="0">
              <a:solidFill>
                <a:srgbClr val="FF0000"/>
              </a:solidFill>
              <a:sym typeface="Webdings" pitchFamily="18" charset="2"/>
            </a:endParaRPr>
          </a:p>
        </p:txBody>
      </p:sp>
      <p:sp>
        <p:nvSpPr>
          <p:cNvPr id="977923" name="AutoShape 3"/>
          <p:cNvSpPr>
            <a:spLocks noChangeArrowheads="1"/>
          </p:cNvSpPr>
          <p:nvPr/>
        </p:nvSpPr>
        <p:spPr bwMode="auto">
          <a:xfrm rot="-5400000">
            <a:off x="6526253" y="3386585"/>
            <a:ext cx="1894417" cy="328246"/>
          </a:xfrm>
          <a:prstGeom prst="roundRect">
            <a:avLst>
              <a:gd name="adj" fmla="val 16667"/>
            </a:avLst>
          </a:prstGeom>
          <a:solidFill>
            <a:srgbClr val="339933"/>
          </a:solidFill>
          <a:ln w="9525">
            <a:solidFill>
              <a:schemeClr val="tx1"/>
            </a:solidFill>
            <a:round/>
            <a:headEnd/>
            <a:tailEnd/>
          </a:ln>
          <a:effectLst>
            <a:outerShdw dist="53882" dir="2700000" algn="ctr" rotWithShape="0">
              <a:schemeClr val="bg2">
                <a:alpha val="50000"/>
              </a:schemeClr>
            </a:outerShdw>
          </a:effectLst>
        </p:spPr>
        <p:txBody>
          <a:bodyPr wrap="none" lIns="81043" tIns="40522" rIns="81043" bIns="40522"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r>
              <a:rPr lang="de-CH" altLang="de-DE" sz="1400">
                <a:solidFill>
                  <a:srgbClr val="FFFFFF"/>
                </a:solidFill>
              </a:rPr>
              <a:t>Freifach</a:t>
            </a:r>
            <a:endParaRPr lang="de-DE" altLang="de-DE" sz="1400">
              <a:solidFill>
                <a:srgbClr val="FFFFFF"/>
              </a:solidFill>
            </a:endParaRPr>
          </a:p>
        </p:txBody>
      </p:sp>
      <p:sp>
        <p:nvSpPr>
          <p:cNvPr id="977924" name="Line 4"/>
          <p:cNvSpPr>
            <a:spLocks noChangeShapeType="1"/>
          </p:cNvSpPr>
          <p:nvPr/>
        </p:nvSpPr>
        <p:spPr bwMode="auto">
          <a:xfrm rot="1548069">
            <a:off x="4120662" y="3264959"/>
            <a:ext cx="492369" cy="1323"/>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de-CH"/>
          </a:p>
        </p:txBody>
      </p:sp>
      <p:grpSp>
        <p:nvGrpSpPr>
          <p:cNvPr id="977925" name="Group 5"/>
          <p:cNvGrpSpPr>
            <a:grpSpLocks/>
          </p:cNvGrpSpPr>
          <p:nvPr/>
        </p:nvGrpSpPr>
        <p:grpSpPr bwMode="auto">
          <a:xfrm>
            <a:off x="4528039" y="2095500"/>
            <a:ext cx="2702169" cy="3034771"/>
            <a:chOff x="3090" y="1584"/>
            <a:chExt cx="1844" cy="2294"/>
          </a:xfrm>
        </p:grpSpPr>
        <p:sp>
          <p:nvSpPr>
            <p:cNvPr id="22547" name="Text Box 6"/>
            <p:cNvSpPr txBox="1">
              <a:spLocks noChangeArrowheads="1"/>
            </p:cNvSpPr>
            <p:nvPr/>
          </p:nvSpPr>
          <p:spPr bwMode="auto">
            <a:xfrm>
              <a:off x="310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Automobil-Mechatroniker/in</a:t>
              </a:r>
              <a:endParaRPr lang="de-DE" altLang="de-DE" sz="1600" b="1"/>
            </a:p>
          </p:txBody>
        </p:sp>
        <p:sp>
          <p:nvSpPr>
            <p:cNvPr id="977927" name="Text Box 7"/>
            <p:cNvSpPr txBox="1">
              <a:spLocks noChangeArrowheads="1"/>
            </p:cNvSpPr>
            <p:nvPr/>
          </p:nvSpPr>
          <p:spPr bwMode="auto">
            <a:xfrm>
              <a:off x="3090" y="1584"/>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2549" name="AutoShape 8"/>
            <p:cNvSpPr>
              <a:spLocks noChangeArrowheads="1"/>
            </p:cNvSpPr>
            <p:nvPr/>
          </p:nvSpPr>
          <p:spPr bwMode="auto">
            <a:xfrm>
              <a:off x="312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2. Ausbildungsjahr</a:t>
              </a:r>
              <a:endParaRPr lang="de-DE" altLang="de-DE" sz="1400">
                <a:solidFill>
                  <a:srgbClr val="FFFFFF"/>
                </a:solidFill>
              </a:endParaRPr>
            </a:p>
          </p:txBody>
        </p:sp>
        <p:sp>
          <p:nvSpPr>
            <p:cNvPr id="22550" name="AutoShape 9"/>
            <p:cNvSpPr>
              <a:spLocks noChangeArrowheads="1"/>
            </p:cNvSpPr>
            <p:nvPr/>
          </p:nvSpPr>
          <p:spPr bwMode="auto">
            <a:xfrm>
              <a:off x="312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1. Ausbildungsjahr</a:t>
              </a:r>
              <a:endParaRPr lang="de-DE" altLang="de-DE" sz="1400">
                <a:solidFill>
                  <a:srgbClr val="FFFFFF"/>
                </a:solidFill>
              </a:endParaRPr>
            </a:p>
          </p:txBody>
        </p:sp>
        <p:sp>
          <p:nvSpPr>
            <p:cNvPr id="22551" name="AutoShape 10"/>
            <p:cNvSpPr>
              <a:spLocks noChangeArrowheads="1"/>
            </p:cNvSpPr>
            <p:nvPr/>
          </p:nvSpPr>
          <p:spPr bwMode="auto">
            <a:xfrm>
              <a:off x="312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3. Ausbildungsjahr</a:t>
              </a:r>
              <a:endParaRPr lang="de-DE" altLang="de-DE" sz="1400">
                <a:solidFill>
                  <a:srgbClr val="FFFFFF"/>
                </a:solidFill>
              </a:endParaRPr>
            </a:p>
          </p:txBody>
        </p:sp>
        <p:sp>
          <p:nvSpPr>
            <p:cNvPr id="22552" name="AutoShape 11"/>
            <p:cNvSpPr>
              <a:spLocks noChangeArrowheads="1"/>
            </p:cNvSpPr>
            <p:nvPr/>
          </p:nvSpPr>
          <p:spPr bwMode="auto">
            <a:xfrm>
              <a:off x="3128" y="1978"/>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4. Ausbildungsjahr</a:t>
              </a:r>
              <a:endParaRPr lang="de-DE" altLang="de-DE" sz="1400">
                <a:solidFill>
                  <a:srgbClr val="FFFFFF"/>
                </a:solidFill>
              </a:endParaRPr>
            </a:p>
          </p:txBody>
        </p:sp>
      </p:grpSp>
      <p:grpSp>
        <p:nvGrpSpPr>
          <p:cNvPr id="977932" name="Group 12"/>
          <p:cNvGrpSpPr>
            <a:grpSpLocks/>
          </p:cNvGrpSpPr>
          <p:nvPr/>
        </p:nvGrpSpPr>
        <p:grpSpPr bwMode="auto">
          <a:xfrm>
            <a:off x="7491046" y="1852083"/>
            <a:ext cx="1160585" cy="2656417"/>
            <a:chOff x="5112" y="1400"/>
            <a:chExt cx="792" cy="2008"/>
          </a:xfrm>
        </p:grpSpPr>
        <p:grpSp>
          <p:nvGrpSpPr>
            <p:cNvPr id="22541" name="Group 13"/>
            <p:cNvGrpSpPr>
              <a:grpSpLocks/>
            </p:cNvGrpSpPr>
            <p:nvPr/>
          </p:nvGrpSpPr>
          <p:grpSpPr bwMode="auto">
            <a:xfrm>
              <a:off x="5112" y="1400"/>
              <a:ext cx="792" cy="2008"/>
              <a:chOff x="5112" y="1400"/>
              <a:chExt cx="792" cy="2008"/>
            </a:xfrm>
          </p:grpSpPr>
          <p:sp>
            <p:nvSpPr>
              <p:cNvPr id="977934" name="Text Box 14"/>
              <p:cNvSpPr txBox="1">
                <a:spLocks noChangeArrowheads="1"/>
              </p:cNvSpPr>
              <p:nvPr/>
            </p:nvSpPr>
            <p:spPr bwMode="auto">
              <a:xfrm>
                <a:off x="5112" y="1400"/>
                <a:ext cx="7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Berufs-maturität</a:t>
                </a:r>
                <a:endParaRPr lang="de-DE" sz="1600" b="1">
                  <a:effectLst>
                    <a:outerShdw blurRad="38100" dist="38100" dir="2700000" algn="tl">
                      <a:srgbClr val="C0C0C0"/>
                    </a:outerShdw>
                  </a:effectLst>
                </a:endParaRPr>
              </a:p>
            </p:txBody>
          </p:sp>
          <p:sp>
            <p:nvSpPr>
              <p:cNvPr id="22544" name="AutoShape 15"/>
              <p:cNvSpPr>
                <a:spLocks noChangeArrowheads="1"/>
              </p:cNvSpPr>
              <p:nvPr/>
            </p:nvSpPr>
            <p:spPr bwMode="auto">
              <a:xfrm>
                <a:off x="5262" y="306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1. Lj.</a:t>
                </a:r>
                <a:endParaRPr lang="de-DE" altLang="de-DE" sz="1400">
                  <a:solidFill>
                    <a:srgbClr val="FFFFFF"/>
                  </a:solidFill>
                </a:endParaRPr>
              </a:p>
            </p:txBody>
          </p:sp>
          <p:sp>
            <p:nvSpPr>
              <p:cNvPr id="22545" name="AutoShape 16"/>
              <p:cNvSpPr>
                <a:spLocks noChangeArrowheads="1"/>
              </p:cNvSpPr>
              <p:nvPr/>
            </p:nvSpPr>
            <p:spPr bwMode="auto">
              <a:xfrm>
                <a:off x="5262" y="270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2. Lj.</a:t>
                </a:r>
                <a:endParaRPr lang="de-DE" altLang="de-DE" sz="1400">
                  <a:solidFill>
                    <a:srgbClr val="FFFFFF"/>
                  </a:solidFill>
                </a:endParaRPr>
              </a:p>
            </p:txBody>
          </p:sp>
          <p:sp>
            <p:nvSpPr>
              <p:cNvPr id="22546" name="AutoShape 17"/>
              <p:cNvSpPr>
                <a:spLocks noChangeArrowheads="1"/>
              </p:cNvSpPr>
              <p:nvPr/>
            </p:nvSpPr>
            <p:spPr bwMode="auto">
              <a:xfrm>
                <a:off x="5262" y="2336"/>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3. Lj.</a:t>
                </a:r>
                <a:endParaRPr lang="de-DE" altLang="de-DE" sz="1400">
                  <a:solidFill>
                    <a:srgbClr val="FFFFFF"/>
                  </a:solidFill>
                </a:endParaRPr>
              </a:p>
            </p:txBody>
          </p:sp>
        </p:grpSp>
        <p:sp>
          <p:nvSpPr>
            <p:cNvPr id="22542" name="AutoShape 18"/>
            <p:cNvSpPr>
              <a:spLocks noChangeArrowheads="1"/>
            </p:cNvSpPr>
            <p:nvPr/>
          </p:nvSpPr>
          <p:spPr bwMode="auto">
            <a:xfrm>
              <a:off x="5268" y="1968"/>
              <a:ext cx="336" cy="342"/>
            </a:xfrm>
            <a:prstGeom prst="roundRect">
              <a:avLst>
                <a:gd name="adj" fmla="val 16667"/>
              </a:avLst>
            </a:prstGeom>
            <a:solidFill>
              <a:srgbClr val="339933"/>
            </a:solidFill>
            <a:ln w="9525">
              <a:solidFill>
                <a:schemeClr val="tx1"/>
              </a:solidFill>
              <a:round/>
              <a:headEnd/>
              <a:tailEnd/>
            </a:ln>
            <a:effectLst>
              <a:outerShdw dist="40161" dir="1106097"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a:spcBef>
                  <a:spcPct val="0"/>
                </a:spcBef>
              </a:pPr>
              <a:endParaRPr lang="de-CH" altLang="de-DE" sz="1600"/>
            </a:p>
            <a:p>
              <a:pPr algn="ctr">
                <a:spcBef>
                  <a:spcPct val="0"/>
                </a:spcBef>
              </a:pPr>
              <a:r>
                <a:rPr lang="de-CH" altLang="de-DE" sz="1400">
                  <a:solidFill>
                    <a:srgbClr val="FFFFFF"/>
                  </a:solidFill>
                </a:rPr>
                <a:t>4. Lj.</a:t>
              </a:r>
              <a:endParaRPr lang="de-DE" altLang="de-DE" sz="1400">
                <a:solidFill>
                  <a:srgbClr val="FFFFFF"/>
                </a:solidFill>
              </a:endParaRPr>
            </a:p>
          </p:txBody>
        </p:sp>
      </p:grpSp>
      <p:grpSp>
        <p:nvGrpSpPr>
          <p:cNvPr id="977939" name="Group 19"/>
          <p:cNvGrpSpPr>
            <a:grpSpLocks/>
          </p:cNvGrpSpPr>
          <p:nvPr/>
        </p:nvGrpSpPr>
        <p:grpSpPr bwMode="auto">
          <a:xfrm>
            <a:off x="1436078" y="2513542"/>
            <a:ext cx="2699238" cy="2616729"/>
            <a:chOff x="980" y="1900"/>
            <a:chExt cx="1842" cy="1978"/>
          </a:xfrm>
        </p:grpSpPr>
        <p:sp>
          <p:nvSpPr>
            <p:cNvPr id="22536" name="Text Box 20"/>
            <p:cNvSpPr txBox="1">
              <a:spLocks noChangeArrowheads="1"/>
            </p:cNvSpPr>
            <p:nvPr/>
          </p:nvSpPr>
          <p:spPr bwMode="auto">
            <a:xfrm>
              <a:off x="998" y="3436"/>
              <a:ext cx="181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50000"/>
                </a:spcBef>
              </a:pPr>
              <a:r>
                <a:rPr lang="de-CH" altLang="de-DE" sz="1600" b="1"/>
                <a:t>Automobil-Fachmann/Fachfrau</a:t>
              </a:r>
              <a:endParaRPr lang="de-DE" altLang="de-DE" sz="1600" b="1"/>
            </a:p>
          </p:txBody>
        </p:sp>
        <p:sp>
          <p:nvSpPr>
            <p:cNvPr id="977941" name="Text Box 21"/>
            <p:cNvSpPr txBox="1">
              <a:spLocks noChangeArrowheads="1"/>
            </p:cNvSpPr>
            <p:nvPr/>
          </p:nvSpPr>
          <p:spPr bwMode="auto">
            <a:xfrm>
              <a:off x="980" y="1900"/>
              <a:ext cx="1794"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de-CH" sz="1600" b="1">
                  <a:effectLst>
                    <a:outerShdw blurRad="38100" dist="38100" dir="2700000" algn="tl">
                      <a:srgbClr val="C0C0C0"/>
                    </a:outerShdw>
                  </a:effectLst>
                </a:rPr>
                <a:t>Eidg. Fähigkeitszeugnis</a:t>
              </a:r>
              <a:endParaRPr lang="de-DE" sz="1600" b="1">
                <a:effectLst>
                  <a:outerShdw blurRad="38100" dist="38100" dir="2700000" algn="tl">
                    <a:srgbClr val="C0C0C0"/>
                  </a:outerShdw>
                </a:effectLst>
              </a:endParaRPr>
            </a:p>
          </p:txBody>
        </p:sp>
        <p:sp>
          <p:nvSpPr>
            <p:cNvPr id="22538" name="AutoShape 22"/>
            <p:cNvSpPr>
              <a:spLocks noChangeArrowheads="1"/>
            </p:cNvSpPr>
            <p:nvPr/>
          </p:nvSpPr>
          <p:spPr bwMode="auto">
            <a:xfrm>
              <a:off x="1016" y="2691"/>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2. Ausbildungsjahr</a:t>
              </a:r>
              <a:endParaRPr lang="de-DE" altLang="de-DE" sz="1400">
                <a:solidFill>
                  <a:srgbClr val="FFFFFF"/>
                </a:solidFill>
              </a:endParaRPr>
            </a:p>
          </p:txBody>
        </p:sp>
        <p:sp>
          <p:nvSpPr>
            <p:cNvPr id="22539" name="AutoShape 23"/>
            <p:cNvSpPr>
              <a:spLocks noChangeArrowheads="1"/>
            </p:cNvSpPr>
            <p:nvPr/>
          </p:nvSpPr>
          <p:spPr bwMode="auto">
            <a:xfrm>
              <a:off x="1016" y="3052"/>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1. Ausbildungsjhr</a:t>
              </a:r>
              <a:endParaRPr lang="de-DE" altLang="de-DE" sz="1400">
                <a:solidFill>
                  <a:srgbClr val="FFFFFF"/>
                </a:solidFill>
              </a:endParaRPr>
            </a:p>
          </p:txBody>
        </p:sp>
        <p:sp>
          <p:nvSpPr>
            <p:cNvPr id="22540" name="AutoShape 24"/>
            <p:cNvSpPr>
              <a:spLocks noChangeArrowheads="1"/>
            </p:cNvSpPr>
            <p:nvPr/>
          </p:nvSpPr>
          <p:spPr bwMode="auto">
            <a:xfrm>
              <a:off x="1010" y="2334"/>
              <a:ext cx="1806" cy="336"/>
            </a:xfrm>
            <a:prstGeom prst="roundRect">
              <a:avLst>
                <a:gd name="adj" fmla="val 16667"/>
              </a:avLst>
            </a:prstGeom>
            <a:solidFill>
              <a:srgbClr val="339933"/>
            </a:solidFill>
            <a:ln w="9525">
              <a:solidFill>
                <a:schemeClr val="tx1"/>
              </a:solidFill>
              <a:round/>
              <a:headEnd/>
              <a:tailEnd/>
            </a:ln>
            <a:effectLst>
              <a:outerShdw dist="63500" dir="2212194" algn="ctr" rotWithShape="0">
                <a:schemeClr val="bg2">
                  <a:alpha val="50000"/>
                </a:schemeClr>
              </a:outerShdw>
            </a:effectLst>
          </p:spPr>
          <p:txBody>
            <a:bodyPr wrap="none" anchor="ct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endParaRPr lang="de-CH" altLang="de-DE" sz="1600"/>
            </a:p>
            <a:p>
              <a:pPr>
                <a:spcBef>
                  <a:spcPct val="0"/>
                </a:spcBef>
              </a:pPr>
              <a:r>
                <a:rPr lang="de-CH" altLang="de-DE" sz="1400">
                  <a:solidFill>
                    <a:srgbClr val="FFFFFF"/>
                  </a:solidFill>
                </a:rPr>
                <a:t>3. Ausbildungsjahr</a:t>
              </a:r>
              <a:endParaRPr lang="de-DE" altLang="de-DE" sz="1400">
                <a:solidFill>
                  <a:srgbClr val="FFFFFF"/>
                </a:solidFill>
              </a:endParaRPr>
            </a:p>
          </p:txBody>
        </p:sp>
      </p:grpSp>
    </p:spTree>
    <p:extLst>
      <p:ext uri="{BB962C8B-B14F-4D97-AF65-F5344CB8AC3E}">
        <p14:creationId xmlns:p14="http://schemas.microsoft.com/office/powerpoint/2010/main" val="389074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7939"/>
                                        </p:tgtEl>
                                        <p:attrNameLst>
                                          <p:attrName>style.visibility</p:attrName>
                                        </p:attrNameLst>
                                      </p:cBhvr>
                                      <p:to>
                                        <p:strVal val="visible"/>
                                      </p:to>
                                    </p:set>
                                    <p:animEffect transition="in" filter="box(out)">
                                      <p:cBhvr>
                                        <p:cTn id="7" dur="500"/>
                                        <p:tgtEl>
                                          <p:spTgt spid="977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77925"/>
                                        </p:tgtEl>
                                        <p:attrNameLst>
                                          <p:attrName>style.visibility</p:attrName>
                                        </p:attrNameLst>
                                      </p:cBhvr>
                                      <p:to>
                                        <p:strVal val="visible"/>
                                      </p:to>
                                    </p:set>
                                    <p:animEffect transition="in" filter="box(out)">
                                      <p:cBhvr>
                                        <p:cTn id="12" dur="500"/>
                                        <p:tgtEl>
                                          <p:spTgt spid="9779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77924"/>
                                        </p:tgtEl>
                                        <p:attrNameLst>
                                          <p:attrName>style.visibility</p:attrName>
                                        </p:attrNameLst>
                                      </p:cBhvr>
                                      <p:to>
                                        <p:strVal val="visible"/>
                                      </p:to>
                                    </p:set>
                                    <p:animEffect transition="in" filter="box(out)">
                                      <p:cBhvr>
                                        <p:cTn id="17" dur="500"/>
                                        <p:tgtEl>
                                          <p:spTgt spid="9779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77923"/>
                                        </p:tgtEl>
                                        <p:attrNameLst>
                                          <p:attrName>style.visibility</p:attrName>
                                        </p:attrNameLst>
                                      </p:cBhvr>
                                      <p:to>
                                        <p:strVal val="visible"/>
                                      </p:to>
                                    </p:set>
                                    <p:animEffect transition="in" filter="box(out)">
                                      <p:cBhvr>
                                        <p:cTn id="22" dur="500"/>
                                        <p:tgtEl>
                                          <p:spTgt spid="9779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977932"/>
                                        </p:tgtEl>
                                        <p:attrNameLst>
                                          <p:attrName>style.visibility</p:attrName>
                                        </p:attrNameLst>
                                      </p:cBhvr>
                                      <p:to>
                                        <p:strVal val="visible"/>
                                      </p:to>
                                    </p:set>
                                    <p:animEffect transition="in" filter="box(out)">
                                      <p:cBhvr>
                                        <p:cTn id="27" dur="500"/>
                                        <p:tgtEl>
                                          <p:spTgt spid="977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6"/>
          <p:cNvSpPr>
            <a:spLocks noGrp="1"/>
          </p:cNvSpPr>
          <p:nvPr>
            <p:ph type="title"/>
          </p:nvPr>
        </p:nvSpPr>
        <p:spPr>
          <a:xfrm>
            <a:off x="442913" y="546100"/>
            <a:ext cx="8307387" cy="749300"/>
          </a:xfrm>
          <a:ln/>
        </p:spPr>
        <p:txBody>
          <a:bodyPr/>
          <a:lstStyle/>
          <a:p>
            <a:pPr eaLnBrk="1" hangingPunct="1"/>
            <a:r>
              <a:rPr lang="de-CH" altLang="de-DE" dirty="0" smtClean="0">
                <a:ea typeface="ＭＳ Ｐゴシック" pitchFamily="34" charset="-128"/>
              </a:rPr>
              <a:t>Inhaltsverzeichnis</a:t>
            </a:r>
          </a:p>
        </p:txBody>
      </p:sp>
      <p:sp>
        <p:nvSpPr>
          <p:cNvPr id="9219" name="Inhaltsplatzhalter 4"/>
          <p:cNvSpPr>
            <a:spLocks noGrp="1"/>
          </p:cNvSpPr>
          <p:nvPr>
            <p:ph idx="12"/>
          </p:nvPr>
        </p:nvSpPr>
        <p:spPr>
          <a:xfrm>
            <a:off x="452438" y="1671638"/>
            <a:ext cx="8307387" cy="3240087"/>
          </a:xfrm>
        </p:spPr>
        <p:txBody>
          <a:bodyPr/>
          <a:lstStyle/>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Der Auto Gewerbe Verband Schweiz (AGVS)	3</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Grundbildungen im Automobilgewerbe	7</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Höhere Berufsbildung	27</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Eignungstest	34</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Tipps &amp; Tricks	36</a:t>
            </a:r>
          </a:p>
          <a:p>
            <a:pPr marL="317500" indent="-317500" eaLnBrk="1" hangingPunct="1">
              <a:spcBef>
                <a:spcPct val="20000"/>
              </a:spcBef>
              <a:buFontTx/>
              <a:buAutoNum type="arabicPeriod"/>
              <a:tabLst>
                <a:tab pos="6359525" algn="r"/>
              </a:tabLst>
            </a:pPr>
            <a:r>
              <a:rPr lang="de-CH" altLang="de-DE" dirty="0" err="1" smtClean="0">
                <a:ea typeface="ＭＳ Ｐゴシック" pitchFamily="34" charset="-128"/>
              </a:rPr>
              <a:t>MechaniXclub</a:t>
            </a:r>
            <a:r>
              <a:rPr lang="de-CH" altLang="de-DE" dirty="0" smtClean="0">
                <a:ea typeface="ＭＳ Ｐゴシック" pitchFamily="34" charset="-128"/>
              </a:rPr>
              <a:t>	</a:t>
            </a:r>
            <a:r>
              <a:rPr lang="de-CH" altLang="de-DE" dirty="0">
                <a:ea typeface="ＭＳ Ｐゴシック" pitchFamily="34" charset="-128"/>
              </a:rPr>
              <a:t>3</a:t>
            </a:r>
            <a:r>
              <a:rPr lang="de-CH" altLang="de-DE" dirty="0" smtClean="0">
                <a:ea typeface="ＭＳ Ｐゴシック" pitchFamily="34" charset="-128"/>
              </a:rPr>
              <a:t>8</a:t>
            </a:r>
          </a:p>
          <a:p>
            <a:pPr marL="317500" indent="-317500" eaLnBrk="1" hangingPunct="1">
              <a:spcBef>
                <a:spcPct val="20000"/>
              </a:spcBef>
              <a:buFontTx/>
              <a:buAutoNum type="arabicPeriod"/>
              <a:tabLst>
                <a:tab pos="6359525" algn="r"/>
              </a:tabLst>
            </a:pPr>
            <a:r>
              <a:rPr lang="de-CH" altLang="de-DE" dirty="0" smtClean="0">
                <a:ea typeface="ＭＳ Ｐゴシック" pitchFamily="34" charset="-128"/>
              </a:rPr>
              <a:t>Berufsmeisterschaften	39	</a:t>
            </a:r>
          </a:p>
        </p:txBody>
      </p:sp>
      <p:sp>
        <p:nvSpPr>
          <p:cNvPr id="9220" name="Foliennummernplatzhalter 2"/>
          <p:cNvSpPr>
            <a:spLocks noGrp="1"/>
          </p:cNvSpPr>
          <p:nvPr>
            <p:ph type="sldNum"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14132C07-FE02-4EA9-A4CD-270091822837}" type="slidenum">
              <a:rPr lang="de-DE" altLang="de-DE" sz="800" smtClean="0"/>
              <a:pPr eaLnBrk="1" hangingPunct="1">
                <a:spcBef>
                  <a:spcPct val="0"/>
                </a:spcBef>
                <a:buFontTx/>
                <a:buNone/>
              </a:pPr>
              <a:t>2</a:t>
            </a:fld>
            <a:endParaRPr lang="de-DE" altLang="de-DE" sz="800" smtClean="0"/>
          </a:p>
        </p:txBody>
      </p:sp>
      <p:sp>
        <p:nvSpPr>
          <p:cNvPr id="9221" name="Fußzeilenplatzhalt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r>
              <a:rPr lang="de-DE" altLang="de-DE" sz="800" dirty="0" smtClean="0"/>
              <a:t>Inhaltsverzeichnis</a:t>
            </a:r>
          </a:p>
        </p:txBody>
      </p:sp>
    </p:spTree>
    <p:extLst>
      <p:ext uri="{BB962C8B-B14F-4D97-AF65-F5344CB8AC3E}">
        <p14:creationId xmlns:p14="http://schemas.microsoft.com/office/powerpoint/2010/main" val="362785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59" name="Group 3"/>
          <p:cNvGrpSpPr>
            <a:grpSpLocks/>
          </p:cNvGrpSpPr>
          <p:nvPr/>
        </p:nvGrpSpPr>
        <p:grpSpPr bwMode="auto">
          <a:xfrm>
            <a:off x="3543300" y="1690688"/>
            <a:ext cx="6698274" cy="369332"/>
            <a:chOff x="0" y="4536"/>
            <a:chExt cx="4219" cy="369332"/>
          </a:xfrm>
        </p:grpSpPr>
        <p:sp>
          <p:nvSpPr>
            <p:cNvPr id="19468"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9" name="Group 5"/>
            <p:cNvGrpSpPr>
              <a:grpSpLocks/>
            </p:cNvGrpSpPr>
            <p:nvPr/>
          </p:nvGrpSpPr>
          <p:grpSpPr bwMode="auto">
            <a:xfrm>
              <a:off x="0" y="4536"/>
              <a:ext cx="3234" cy="369332"/>
              <a:chOff x="0" y="4536"/>
              <a:chExt cx="3234" cy="369332"/>
            </a:xfrm>
          </p:grpSpPr>
          <p:sp>
            <p:nvSpPr>
              <p:cNvPr id="19470"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71"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9460" name="Group 8"/>
          <p:cNvGrpSpPr>
            <a:grpSpLocks/>
          </p:cNvGrpSpPr>
          <p:nvPr/>
        </p:nvGrpSpPr>
        <p:grpSpPr bwMode="auto">
          <a:xfrm>
            <a:off x="2457450" y="1639094"/>
            <a:ext cx="6698273" cy="369332"/>
            <a:chOff x="0" y="4536"/>
            <a:chExt cx="4219" cy="369332"/>
          </a:xfrm>
        </p:grpSpPr>
        <p:sp>
          <p:nvSpPr>
            <p:cNvPr id="19464"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9465" name="Group 10"/>
            <p:cNvGrpSpPr>
              <a:grpSpLocks/>
            </p:cNvGrpSpPr>
            <p:nvPr/>
          </p:nvGrpSpPr>
          <p:grpSpPr bwMode="auto">
            <a:xfrm>
              <a:off x="0" y="4536"/>
              <a:ext cx="3234" cy="369332"/>
              <a:chOff x="0" y="4536"/>
              <a:chExt cx="3234" cy="369332"/>
            </a:xfrm>
          </p:grpSpPr>
          <p:sp>
            <p:nvSpPr>
              <p:cNvPr id="19466"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9467"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9461"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708" y="952500"/>
            <a:ext cx="6016869"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14"/>
          <p:cNvSpPr txBox="1">
            <a:spLocks noChangeArrowheads="1"/>
          </p:cNvSpPr>
          <p:nvPr/>
        </p:nvSpPr>
        <p:spPr bwMode="auto">
          <a:xfrm>
            <a:off x="562708" y="444501"/>
            <a:ext cx="5760427" cy="42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sz="2200" b="1">
                <a:solidFill>
                  <a:srgbClr val="FF0000"/>
                </a:solidFill>
              </a:rPr>
              <a:t>Werkstatt der Zukunft</a:t>
            </a:r>
          </a:p>
        </p:txBody>
      </p:sp>
      <p:sp>
        <p:nvSpPr>
          <p:cNvPr id="19463" name="Rectangle 15"/>
          <p:cNvSpPr>
            <a:spLocks noChangeArrowheads="1"/>
          </p:cNvSpPr>
          <p:nvPr/>
        </p:nvSpPr>
        <p:spPr bwMode="auto">
          <a:xfrm>
            <a:off x="7027985" y="3111500"/>
            <a:ext cx="2618643" cy="100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t>Dem intern </a:t>
            </a:r>
            <a:r>
              <a:rPr lang="de-CH" altLang="de-DE" b="1"/>
              <a:t/>
            </a:r>
            <a:br>
              <a:rPr lang="de-CH" altLang="de-DE" b="1"/>
            </a:br>
            <a:r>
              <a:rPr lang="de-DE" altLang="de-DE" b="1"/>
              <a:t>vernetzten </a:t>
            </a:r>
            <a:br>
              <a:rPr lang="de-DE" altLang="de-DE" b="1"/>
            </a:br>
            <a:r>
              <a:rPr lang="de-DE" altLang="de-DE" b="1"/>
              <a:t>Auto folgt </a:t>
            </a:r>
            <a:r>
              <a:rPr lang="de-CH" altLang="de-DE" b="1"/>
              <a:t/>
            </a:r>
            <a:br>
              <a:rPr lang="de-CH" altLang="de-DE" b="1"/>
            </a:br>
            <a:r>
              <a:rPr lang="de-DE" altLang="de-DE" b="1"/>
              <a:t>der vernetzte</a:t>
            </a:r>
            <a:br>
              <a:rPr lang="de-DE" altLang="de-DE" b="1"/>
            </a:br>
            <a:r>
              <a:rPr lang="de-CH" altLang="de-DE" b="1"/>
              <a:t>Fahrzeug</a:t>
            </a:r>
            <a:r>
              <a:rPr lang="de-DE" altLang="de-DE" b="1"/>
              <a:t>betrieb</a:t>
            </a:r>
          </a:p>
        </p:txBody>
      </p:sp>
    </p:spTree>
    <p:extLst>
      <p:ext uri="{BB962C8B-B14F-4D97-AF65-F5344CB8AC3E}">
        <p14:creationId xmlns:p14="http://schemas.microsoft.com/office/powerpoint/2010/main" val="3508807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195" name="Group 3"/>
          <p:cNvGrpSpPr>
            <a:grpSpLocks/>
          </p:cNvGrpSpPr>
          <p:nvPr/>
        </p:nvGrpSpPr>
        <p:grpSpPr bwMode="auto">
          <a:xfrm>
            <a:off x="3543300" y="1690688"/>
            <a:ext cx="6698274" cy="369332"/>
            <a:chOff x="0" y="4536"/>
            <a:chExt cx="4219" cy="369332"/>
          </a:xfrm>
        </p:grpSpPr>
        <p:sp>
          <p:nvSpPr>
            <p:cNvPr id="820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5" name="Group 5"/>
            <p:cNvGrpSpPr>
              <a:grpSpLocks/>
            </p:cNvGrpSpPr>
            <p:nvPr/>
          </p:nvGrpSpPr>
          <p:grpSpPr bwMode="auto">
            <a:xfrm>
              <a:off x="0" y="4536"/>
              <a:ext cx="3234" cy="369332"/>
              <a:chOff x="0" y="4536"/>
              <a:chExt cx="3234" cy="369332"/>
            </a:xfrm>
          </p:grpSpPr>
          <p:sp>
            <p:nvSpPr>
              <p:cNvPr id="820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8196" name="Group 8"/>
          <p:cNvGrpSpPr>
            <a:grpSpLocks/>
          </p:cNvGrpSpPr>
          <p:nvPr/>
        </p:nvGrpSpPr>
        <p:grpSpPr bwMode="auto">
          <a:xfrm>
            <a:off x="2457450" y="1639094"/>
            <a:ext cx="6698273" cy="369332"/>
            <a:chOff x="0" y="4536"/>
            <a:chExt cx="4219" cy="369332"/>
          </a:xfrm>
        </p:grpSpPr>
        <p:sp>
          <p:nvSpPr>
            <p:cNvPr id="820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8201" name="Group 10"/>
            <p:cNvGrpSpPr>
              <a:grpSpLocks/>
            </p:cNvGrpSpPr>
            <p:nvPr/>
          </p:nvGrpSpPr>
          <p:grpSpPr bwMode="auto">
            <a:xfrm>
              <a:off x="0" y="4536"/>
              <a:ext cx="3234" cy="369332"/>
              <a:chOff x="0" y="4536"/>
              <a:chExt cx="3234" cy="369332"/>
            </a:xfrm>
          </p:grpSpPr>
          <p:sp>
            <p:nvSpPr>
              <p:cNvPr id="820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820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8197" name="Picture 13" descr="A-Klasse_Brennstof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377" y="1284553"/>
            <a:ext cx="5993423" cy="343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4"/>
          <p:cNvSpPr txBox="1">
            <a:spLocks noChangeArrowheads="1"/>
          </p:cNvSpPr>
          <p:nvPr/>
        </p:nvSpPr>
        <p:spPr bwMode="auto">
          <a:xfrm>
            <a:off x="422031" y="317500"/>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a:solidFill>
                  <a:srgbClr val="FF0000"/>
                </a:solidFill>
              </a:rPr>
              <a:t>Alternative Antriebssysteme</a:t>
            </a:r>
            <a:br>
              <a:rPr lang="de-DE" altLang="de-DE" b="1">
                <a:solidFill>
                  <a:srgbClr val="FF0000"/>
                </a:solidFill>
              </a:rPr>
            </a:br>
            <a:r>
              <a:rPr lang="de-DE" altLang="de-DE" b="1">
                <a:solidFill>
                  <a:srgbClr val="FF0000"/>
                </a:solidFill>
              </a:rPr>
              <a:t>Brennstoffzelle</a:t>
            </a:r>
          </a:p>
        </p:txBody>
      </p:sp>
      <p:sp>
        <p:nvSpPr>
          <p:cNvPr id="8199" name="Rectangle 15"/>
          <p:cNvSpPr>
            <a:spLocks noChangeArrowheads="1"/>
          </p:cNvSpPr>
          <p:nvPr/>
        </p:nvSpPr>
        <p:spPr bwMode="auto">
          <a:xfrm>
            <a:off x="6525358" y="3970074"/>
            <a:ext cx="3075842"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Eigenes Kraftwerk an Bord.</a:t>
            </a:r>
          </a:p>
        </p:txBody>
      </p:sp>
    </p:spTree>
    <p:extLst>
      <p:ext uri="{BB962C8B-B14F-4D97-AF65-F5344CB8AC3E}">
        <p14:creationId xmlns:p14="http://schemas.microsoft.com/office/powerpoint/2010/main" val="59074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19" name="Group 3"/>
          <p:cNvGrpSpPr>
            <a:grpSpLocks/>
          </p:cNvGrpSpPr>
          <p:nvPr/>
        </p:nvGrpSpPr>
        <p:grpSpPr bwMode="auto">
          <a:xfrm>
            <a:off x="3543300" y="1690688"/>
            <a:ext cx="6698274" cy="369332"/>
            <a:chOff x="0" y="4536"/>
            <a:chExt cx="4219" cy="369332"/>
          </a:xfrm>
        </p:grpSpPr>
        <p:sp>
          <p:nvSpPr>
            <p:cNvPr id="9230"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31" name="Group 5"/>
            <p:cNvGrpSpPr>
              <a:grpSpLocks/>
            </p:cNvGrpSpPr>
            <p:nvPr/>
          </p:nvGrpSpPr>
          <p:grpSpPr bwMode="auto">
            <a:xfrm>
              <a:off x="0" y="4536"/>
              <a:ext cx="3234" cy="369332"/>
              <a:chOff x="0" y="4536"/>
              <a:chExt cx="3234" cy="369332"/>
            </a:xfrm>
          </p:grpSpPr>
          <p:sp>
            <p:nvSpPr>
              <p:cNvPr id="9232"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33"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0" name="Group 8"/>
          <p:cNvGrpSpPr>
            <a:grpSpLocks/>
          </p:cNvGrpSpPr>
          <p:nvPr/>
        </p:nvGrpSpPr>
        <p:grpSpPr bwMode="auto">
          <a:xfrm>
            <a:off x="2457450" y="1639094"/>
            <a:ext cx="6698273" cy="369332"/>
            <a:chOff x="0" y="4536"/>
            <a:chExt cx="4219" cy="369332"/>
          </a:xfrm>
        </p:grpSpPr>
        <p:sp>
          <p:nvSpPr>
            <p:cNvPr id="9226"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9227" name="Group 10"/>
            <p:cNvGrpSpPr>
              <a:grpSpLocks/>
            </p:cNvGrpSpPr>
            <p:nvPr/>
          </p:nvGrpSpPr>
          <p:grpSpPr bwMode="auto">
            <a:xfrm>
              <a:off x="0" y="4536"/>
              <a:ext cx="3234" cy="369332"/>
              <a:chOff x="0" y="4536"/>
              <a:chExt cx="3234" cy="369332"/>
            </a:xfrm>
          </p:grpSpPr>
          <p:sp>
            <p:nvSpPr>
              <p:cNvPr id="9228"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9229"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9221" name="Group 13"/>
          <p:cNvGrpSpPr>
            <a:grpSpLocks/>
          </p:cNvGrpSpPr>
          <p:nvPr/>
        </p:nvGrpSpPr>
        <p:grpSpPr bwMode="auto">
          <a:xfrm>
            <a:off x="562708" y="889000"/>
            <a:ext cx="5587512" cy="4191000"/>
            <a:chOff x="0" y="754"/>
            <a:chExt cx="3896" cy="3569"/>
          </a:xfrm>
        </p:grpSpPr>
        <p:pic>
          <p:nvPicPr>
            <p:cNvPr id="9224" name="Picture 14" descr="TelematikNEUKap6Folie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54"/>
              <a:ext cx="3896" cy="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5"/>
            <p:cNvSpPr txBox="1">
              <a:spLocks noChangeArrowheads="1"/>
            </p:cNvSpPr>
            <p:nvPr/>
          </p:nvSpPr>
          <p:spPr bwMode="auto">
            <a:xfrm>
              <a:off x="327" y="1015"/>
              <a:ext cx="3017"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0"/>
                </a:spcBef>
              </a:pPr>
              <a:r>
                <a:rPr lang="de-DE" altLang="de-DE" sz="1200" b="1"/>
                <a:t>Dynamisches Auto Pilot System per RDS oder Mobilfunk</a:t>
              </a:r>
            </a:p>
          </p:txBody>
        </p:sp>
      </p:grpSp>
      <p:sp>
        <p:nvSpPr>
          <p:cNvPr id="9222" name="Text Box 16"/>
          <p:cNvSpPr txBox="1">
            <a:spLocks noChangeArrowheads="1"/>
          </p:cNvSpPr>
          <p:nvPr/>
        </p:nvSpPr>
        <p:spPr bwMode="auto">
          <a:xfrm>
            <a:off x="562708" y="381000"/>
            <a:ext cx="5760427" cy="6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a:solidFill>
                  <a:srgbClr val="FF0000"/>
                </a:solidFill>
              </a:rPr>
              <a:t>Verkehrstelematik</a:t>
            </a:r>
          </a:p>
          <a:p>
            <a:pPr>
              <a:spcBef>
                <a:spcPct val="0"/>
              </a:spcBef>
            </a:pPr>
            <a:endParaRPr lang="de-DE" altLang="de-DE" b="1">
              <a:latin typeface="Verdana" pitchFamily="34" charset="0"/>
            </a:endParaRPr>
          </a:p>
        </p:txBody>
      </p:sp>
      <p:sp>
        <p:nvSpPr>
          <p:cNvPr id="9223" name="Rectangle 17"/>
          <p:cNvSpPr>
            <a:spLocks noChangeArrowheads="1"/>
          </p:cNvSpPr>
          <p:nvPr/>
        </p:nvSpPr>
        <p:spPr bwMode="auto">
          <a:xfrm>
            <a:off x="6875585" y="3647282"/>
            <a:ext cx="2618643"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Sich leiten lassen</a:t>
            </a:r>
          </a:p>
        </p:txBody>
      </p:sp>
    </p:spTree>
    <p:extLst>
      <p:ext uri="{BB962C8B-B14F-4D97-AF65-F5344CB8AC3E}">
        <p14:creationId xmlns:p14="http://schemas.microsoft.com/office/powerpoint/2010/main" val="1007101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3315" name="Group 3"/>
          <p:cNvGrpSpPr>
            <a:grpSpLocks/>
          </p:cNvGrpSpPr>
          <p:nvPr/>
        </p:nvGrpSpPr>
        <p:grpSpPr bwMode="auto">
          <a:xfrm>
            <a:off x="3543300" y="1690688"/>
            <a:ext cx="6698274" cy="369332"/>
            <a:chOff x="0" y="4536"/>
            <a:chExt cx="4219" cy="369332"/>
          </a:xfrm>
        </p:grpSpPr>
        <p:sp>
          <p:nvSpPr>
            <p:cNvPr id="1332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3325" name="Group 5"/>
            <p:cNvGrpSpPr>
              <a:grpSpLocks/>
            </p:cNvGrpSpPr>
            <p:nvPr/>
          </p:nvGrpSpPr>
          <p:grpSpPr bwMode="auto">
            <a:xfrm>
              <a:off x="0" y="4536"/>
              <a:ext cx="3234" cy="369332"/>
              <a:chOff x="0" y="4536"/>
              <a:chExt cx="3234" cy="369332"/>
            </a:xfrm>
          </p:grpSpPr>
          <p:sp>
            <p:nvSpPr>
              <p:cNvPr id="1332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332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3316" name="Group 8"/>
          <p:cNvGrpSpPr>
            <a:grpSpLocks/>
          </p:cNvGrpSpPr>
          <p:nvPr/>
        </p:nvGrpSpPr>
        <p:grpSpPr bwMode="auto">
          <a:xfrm>
            <a:off x="2457450" y="1639094"/>
            <a:ext cx="6698273" cy="369332"/>
            <a:chOff x="0" y="4536"/>
            <a:chExt cx="4219" cy="369332"/>
          </a:xfrm>
        </p:grpSpPr>
        <p:sp>
          <p:nvSpPr>
            <p:cNvPr id="1332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3321" name="Group 10"/>
            <p:cNvGrpSpPr>
              <a:grpSpLocks/>
            </p:cNvGrpSpPr>
            <p:nvPr/>
          </p:nvGrpSpPr>
          <p:grpSpPr bwMode="auto">
            <a:xfrm>
              <a:off x="0" y="4536"/>
              <a:ext cx="3234" cy="369332"/>
              <a:chOff x="0" y="4536"/>
              <a:chExt cx="3234" cy="369332"/>
            </a:xfrm>
          </p:grpSpPr>
          <p:sp>
            <p:nvSpPr>
              <p:cNvPr id="1332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332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3317" name="Picture 13" descr="Kap6_Folie19NE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7108" y="1154907"/>
            <a:ext cx="5275385" cy="398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14"/>
          <p:cNvSpPr txBox="1">
            <a:spLocks noChangeArrowheads="1"/>
          </p:cNvSpPr>
          <p:nvPr/>
        </p:nvSpPr>
        <p:spPr bwMode="auto">
          <a:xfrm>
            <a:off x="351692" y="317500"/>
            <a:ext cx="7737231" cy="35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dirty="0">
                <a:solidFill>
                  <a:srgbClr val="FF0000"/>
                </a:solidFill>
              </a:rPr>
              <a:t>Alternative Antriebssysteme Hybridantrieb</a:t>
            </a:r>
          </a:p>
        </p:txBody>
      </p:sp>
      <p:sp>
        <p:nvSpPr>
          <p:cNvPr id="13319" name="Rectangle 15"/>
          <p:cNvSpPr>
            <a:spLocks noChangeArrowheads="1"/>
          </p:cNvSpPr>
          <p:nvPr/>
        </p:nvSpPr>
        <p:spPr bwMode="auto">
          <a:xfrm>
            <a:off x="7104185" y="2286001"/>
            <a:ext cx="2039815" cy="12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Mit der Kraft zweier Herzen.</a:t>
            </a:r>
          </a:p>
        </p:txBody>
      </p:sp>
    </p:spTree>
    <p:extLst>
      <p:ext uri="{BB962C8B-B14F-4D97-AF65-F5344CB8AC3E}">
        <p14:creationId xmlns:p14="http://schemas.microsoft.com/office/powerpoint/2010/main" val="2027835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pic>
        <p:nvPicPr>
          <p:cNvPr id="14339" name="Picture 3" descr="Inhaltsloop_bildohne_7_200405041102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9139" y="1079500"/>
            <a:ext cx="369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4"/>
          <p:cNvGrpSpPr>
            <a:grpSpLocks/>
          </p:cNvGrpSpPr>
          <p:nvPr/>
        </p:nvGrpSpPr>
        <p:grpSpPr bwMode="auto">
          <a:xfrm>
            <a:off x="3543300" y="1690688"/>
            <a:ext cx="6698274" cy="369332"/>
            <a:chOff x="0" y="4536"/>
            <a:chExt cx="4219" cy="369332"/>
          </a:xfrm>
        </p:grpSpPr>
        <p:sp>
          <p:nvSpPr>
            <p:cNvPr id="14343" name="Rectangle 5"/>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4344" name="Group 6"/>
            <p:cNvGrpSpPr>
              <a:grpSpLocks/>
            </p:cNvGrpSpPr>
            <p:nvPr/>
          </p:nvGrpSpPr>
          <p:grpSpPr bwMode="auto">
            <a:xfrm>
              <a:off x="0" y="4536"/>
              <a:ext cx="3234" cy="369332"/>
              <a:chOff x="0" y="4536"/>
              <a:chExt cx="3234" cy="369332"/>
            </a:xfrm>
          </p:grpSpPr>
          <p:sp>
            <p:nvSpPr>
              <p:cNvPr id="14345"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4346" name="Rectangle 8"/>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sp>
        <p:nvSpPr>
          <p:cNvPr id="14341" name="Rectangle 9"/>
          <p:cNvSpPr>
            <a:spLocks noChangeArrowheads="1"/>
          </p:cNvSpPr>
          <p:nvPr/>
        </p:nvSpPr>
        <p:spPr bwMode="auto">
          <a:xfrm>
            <a:off x="422031" y="317500"/>
            <a:ext cx="7877908"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0"/>
              </a:spcBef>
            </a:pPr>
            <a:r>
              <a:rPr lang="de-DE" altLang="de-DE" sz="2200" b="1">
                <a:solidFill>
                  <a:srgbClr val="FF0000"/>
                </a:solidFill>
              </a:rPr>
              <a:t>Verkehrslenkungs- und Informationssysteme</a:t>
            </a:r>
            <a:r>
              <a:rPr lang="de-DE" altLang="de-DE" sz="2200" b="1"/>
              <a:t/>
            </a:r>
            <a:br>
              <a:rPr lang="de-DE" altLang="de-DE" sz="2200" b="1"/>
            </a:br>
            <a:endParaRPr lang="de-CH" altLang="de-DE" sz="2200" b="1"/>
          </a:p>
        </p:txBody>
      </p:sp>
      <p:sp>
        <p:nvSpPr>
          <p:cNvPr id="14342" name="Rectangle 10"/>
          <p:cNvSpPr>
            <a:spLocks noChangeArrowheads="1"/>
          </p:cNvSpPr>
          <p:nvPr/>
        </p:nvSpPr>
        <p:spPr bwMode="auto">
          <a:xfrm>
            <a:off x="6144358" y="2857501"/>
            <a:ext cx="2999642" cy="12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CH" altLang="de-DE" b="1"/>
              <a:t>Autos kommunizieren miteinander</a:t>
            </a:r>
            <a:r>
              <a:rPr lang="de-DE" altLang="de-DE" b="1"/>
              <a:t> </a:t>
            </a:r>
          </a:p>
        </p:txBody>
      </p:sp>
    </p:spTree>
    <p:extLst>
      <p:ext uri="{BB962C8B-B14F-4D97-AF65-F5344CB8AC3E}">
        <p14:creationId xmlns:p14="http://schemas.microsoft.com/office/powerpoint/2010/main" val="172954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543300" y="7691438"/>
            <a:ext cx="35726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35" name="Group 3"/>
          <p:cNvGrpSpPr>
            <a:grpSpLocks/>
          </p:cNvGrpSpPr>
          <p:nvPr/>
        </p:nvGrpSpPr>
        <p:grpSpPr bwMode="auto">
          <a:xfrm>
            <a:off x="3543300" y="1690688"/>
            <a:ext cx="6698274" cy="369332"/>
            <a:chOff x="0" y="4536"/>
            <a:chExt cx="4219" cy="369332"/>
          </a:xfrm>
        </p:grpSpPr>
        <p:sp>
          <p:nvSpPr>
            <p:cNvPr id="18444" name="Rectangle 4"/>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5" name="Group 5"/>
            <p:cNvGrpSpPr>
              <a:grpSpLocks/>
            </p:cNvGrpSpPr>
            <p:nvPr/>
          </p:nvGrpSpPr>
          <p:grpSpPr bwMode="auto">
            <a:xfrm>
              <a:off x="0" y="4536"/>
              <a:ext cx="3234" cy="369332"/>
              <a:chOff x="0" y="4536"/>
              <a:chExt cx="3234" cy="369332"/>
            </a:xfrm>
          </p:grpSpPr>
          <p:sp>
            <p:nvSpPr>
              <p:cNvPr id="18446" name="Rectangle 6"/>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7" name="Rectangle 7"/>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grpSp>
        <p:nvGrpSpPr>
          <p:cNvPr id="18436" name="Group 8"/>
          <p:cNvGrpSpPr>
            <a:grpSpLocks/>
          </p:cNvGrpSpPr>
          <p:nvPr/>
        </p:nvGrpSpPr>
        <p:grpSpPr bwMode="auto">
          <a:xfrm>
            <a:off x="2457450" y="1639094"/>
            <a:ext cx="6698273" cy="369332"/>
            <a:chOff x="0" y="4536"/>
            <a:chExt cx="4219" cy="369332"/>
          </a:xfrm>
        </p:grpSpPr>
        <p:sp>
          <p:nvSpPr>
            <p:cNvPr id="18440" name="Rectangle 9"/>
            <p:cNvSpPr>
              <a:spLocks noChangeArrowheads="1"/>
            </p:cNvSpPr>
            <p:nvPr/>
          </p:nvSpPr>
          <p:spPr bwMode="auto">
            <a:xfrm>
              <a:off x="0" y="4536"/>
              <a:ext cx="4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nvGrpSpPr>
            <p:cNvPr id="18441" name="Group 10"/>
            <p:cNvGrpSpPr>
              <a:grpSpLocks/>
            </p:cNvGrpSpPr>
            <p:nvPr/>
          </p:nvGrpSpPr>
          <p:grpSpPr bwMode="auto">
            <a:xfrm>
              <a:off x="0" y="4536"/>
              <a:ext cx="3234" cy="369332"/>
              <a:chOff x="0" y="4536"/>
              <a:chExt cx="3234" cy="369332"/>
            </a:xfrm>
          </p:grpSpPr>
          <p:sp>
            <p:nvSpPr>
              <p:cNvPr id="18442" name="Rectangle 11"/>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sp>
            <p:nvSpPr>
              <p:cNvPr id="18443" name="Rectangle 12"/>
              <p:cNvSpPr>
                <a:spLocks noChangeArrowheads="1"/>
              </p:cNvSpPr>
              <p:nvPr/>
            </p:nvSpPr>
            <p:spPr bwMode="auto">
              <a:xfrm>
                <a:off x="0" y="4536"/>
                <a:ext cx="3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a:spcBef>
                    <a:spcPct val="0"/>
                  </a:spcBef>
                </a:pPr>
                <a:endParaRPr lang="de-CH" altLang="de-DE">
                  <a:latin typeface="Times" pitchFamily="18" charset="0"/>
                </a:endParaRPr>
              </a:p>
            </p:txBody>
          </p:sp>
        </p:grpSp>
      </p:grpSp>
      <p:pic>
        <p:nvPicPr>
          <p:cNvPr id="18437" name="Picture 13" descr="Kap6Folie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08" y="825500"/>
            <a:ext cx="6019800" cy="4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4"/>
          <p:cNvSpPr>
            <a:spLocks noChangeArrowheads="1"/>
          </p:cNvSpPr>
          <p:nvPr/>
        </p:nvSpPr>
        <p:spPr bwMode="auto">
          <a:xfrm>
            <a:off x="6934200" y="3710782"/>
            <a:ext cx="3048000" cy="124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nSpc>
                <a:spcPct val="150000"/>
              </a:lnSpc>
              <a:spcBef>
                <a:spcPct val="0"/>
              </a:spcBef>
            </a:pPr>
            <a:r>
              <a:rPr lang="de-DE" altLang="de-DE" b="1">
                <a:solidFill>
                  <a:schemeClr val="bg1"/>
                </a:solidFill>
              </a:rPr>
              <a:t/>
            </a:r>
            <a:br>
              <a:rPr lang="de-DE" altLang="de-DE" b="1">
                <a:solidFill>
                  <a:schemeClr val="bg1"/>
                </a:solidFill>
              </a:rPr>
            </a:br>
            <a:r>
              <a:rPr lang="de-DE" altLang="de-DE" b="1"/>
              <a:t>Die </a:t>
            </a:r>
            <a:r>
              <a:rPr lang="de-CH" altLang="de-DE" b="1"/>
              <a:t/>
            </a:r>
            <a:br>
              <a:rPr lang="de-CH" altLang="de-DE" b="1"/>
            </a:br>
            <a:r>
              <a:rPr lang="de-DE" altLang="de-DE" b="1"/>
              <a:t>vernetzte Autowelt </a:t>
            </a:r>
            <a:r>
              <a:rPr lang="de-CH" altLang="de-DE" b="1"/>
              <a:t/>
            </a:r>
            <a:br>
              <a:rPr lang="de-CH" altLang="de-DE" b="1"/>
            </a:br>
            <a:endParaRPr lang="de-DE" altLang="de-DE" b="1"/>
          </a:p>
        </p:txBody>
      </p:sp>
      <p:sp>
        <p:nvSpPr>
          <p:cNvPr id="18439" name="Text Box 15"/>
          <p:cNvSpPr txBox="1">
            <a:spLocks noChangeArrowheads="1"/>
          </p:cNvSpPr>
          <p:nvPr/>
        </p:nvSpPr>
        <p:spPr bwMode="auto">
          <a:xfrm>
            <a:off x="492370" y="254000"/>
            <a:ext cx="5760427" cy="69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DE" altLang="de-DE" b="1">
                <a:solidFill>
                  <a:srgbClr val="FF0000"/>
                </a:solidFill>
              </a:rPr>
              <a:t>Telediagnose</a:t>
            </a:r>
          </a:p>
          <a:p>
            <a:pPr algn="ctr">
              <a:spcBef>
                <a:spcPct val="0"/>
              </a:spcBef>
            </a:pPr>
            <a:endParaRPr lang="de-DE" altLang="de-DE" sz="2200" b="1">
              <a:solidFill>
                <a:srgbClr val="FF0000"/>
              </a:solidFill>
            </a:endParaRPr>
          </a:p>
        </p:txBody>
      </p:sp>
    </p:spTree>
    <p:extLst>
      <p:ext uri="{BB962C8B-B14F-4D97-AF65-F5344CB8AC3E}">
        <p14:creationId xmlns:p14="http://schemas.microsoft.com/office/powerpoint/2010/main" val="468578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Detailhandelsassistent/-in EBA Autoteile-Logistik</a:t>
            </a:r>
            <a:br>
              <a:rPr lang="de-CH" altLang="de-DE" b="1" dirty="0">
                <a:solidFill>
                  <a:srgbClr val="FE0000"/>
                </a:solidFill>
              </a:rPr>
            </a:br>
            <a:r>
              <a:rPr lang="de-CH" altLang="de-DE" b="1" dirty="0">
                <a:solidFill>
                  <a:srgbClr val="FE0000"/>
                </a:solidFill>
              </a:rPr>
              <a:t>2-jährige Grundbildung</a:t>
            </a:r>
          </a:p>
        </p:txBody>
      </p:sp>
      <p:sp>
        <p:nvSpPr>
          <p:cNvPr id="4101" name="Rectangle 3"/>
          <p:cNvSpPr>
            <a:spLocks noChangeArrowheads="1"/>
          </p:cNvSpPr>
          <p:nvPr/>
        </p:nvSpPr>
        <p:spPr bwMode="auto">
          <a:xfrm>
            <a:off x="467545" y="1352021"/>
            <a:ext cx="652087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dirty="0">
                <a:solidFill>
                  <a:srgbClr val="000000"/>
                </a:solidFill>
              </a:rPr>
              <a:t>Ausbildungsdauer:	2 Jahre</a:t>
            </a:r>
          </a:p>
          <a:p>
            <a:pPr marL="2541044" indent="-2541044">
              <a:spcBef>
                <a:spcPct val="20000"/>
              </a:spcBef>
              <a:tabLst>
                <a:tab pos="2541044" algn="l"/>
              </a:tabLst>
              <a:defRPr/>
            </a:pPr>
            <a:r>
              <a:rPr lang="de-CH" sz="1600" dirty="0">
                <a:solidFill>
                  <a:srgbClr val="000000"/>
                </a:solidFill>
              </a:rPr>
              <a:t>Vorbildung:	Abgeschlossene Volksschule</a:t>
            </a:r>
          </a:p>
          <a:p>
            <a:pPr marL="2541044" indent="-2541044">
              <a:spcBef>
                <a:spcPct val="20000"/>
              </a:spcBef>
              <a:tabLst>
                <a:tab pos="2541044" algn="l"/>
              </a:tabLst>
              <a:defRPr/>
            </a:pPr>
            <a:r>
              <a:rPr lang="de-CH" sz="1600" dirty="0">
                <a:solidFill>
                  <a:srgbClr val="000000"/>
                </a:solidFill>
              </a:rPr>
              <a:t>Voraussetzung:	Freude mit Menschen zu reden, sie zu beraten, Produkte oder Dienstleistungen zu verkaufen, im Team zu arbeiten</a:t>
            </a:r>
          </a:p>
          <a:p>
            <a:pPr marL="2541044" indent="-2541044">
              <a:spcBef>
                <a:spcPct val="20000"/>
              </a:spcBef>
              <a:tabLst>
                <a:tab pos="2541044" algn="l"/>
              </a:tabLst>
              <a:defRPr/>
            </a:pPr>
            <a:r>
              <a:rPr lang="de-CH" sz="1600" dirty="0">
                <a:solidFill>
                  <a:srgbClr val="000000"/>
                </a:solidFill>
              </a:rPr>
              <a:t>Bedingung :	Kommunikationsfähigkeit, Flexibilität, Belastbarkeit, Interesse an Technik</a:t>
            </a:r>
          </a:p>
          <a:p>
            <a:pPr marL="2541044" indent="-2541044">
              <a:spcBef>
                <a:spcPct val="20000"/>
              </a:spcBef>
              <a:tabLst>
                <a:tab pos="2541044" algn="l"/>
              </a:tabLst>
              <a:defRPr/>
            </a:pPr>
            <a:r>
              <a:rPr lang="de-CH" sz="1600" dirty="0">
                <a:solidFill>
                  <a:srgbClr val="000000"/>
                </a:solidFill>
              </a:rPr>
              <a:t>Schulische Fächer:	Die Hauptfächer sind:  Detailhandelspraxis, Allgemeine Branchenkunde, Standardsprache, Fremdsprache, Wirtschaft, Gesellschaft</a:t>
            </a:r>
            <a:br>
              <a:rPr lang="de-CH" sz="1600" dirty="0">
                <a:solidFill>
                  <a:srgbClr val="000000"/>
                </a:solidFill>
              </a:rPr>
            </a:br>
            <a:endParaRPr lang="de-CH" sz="1600" dirty="0">
              <a:solidFill>
                <a:srgbClr val="000000"/>
              </a:solidFill>
            </a:endParaRPr>
          </a:p>
        </p:txBody>
      </p:sp>
      <p:pic>
        <p:nvPicPr>
          <p:cNvPr id="25604"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1689" y="1082146"/>
            <a:ext cx="1963615" cy="415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5652120" y="1086843"/>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3796754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Detailhandelsassistent/-in EBA Autoteile-Logistik</a:t>
            </a:r>
            <a:br>
              <a:rPr lang="de-CH" altLang="de-DE" b="1" dirty="0">
                <a:solidFill>
                  <a:srgbClr val="FE0000"/>
                </a:solidFill>
              </a:rPr>
            </a:br>
            <a:r>
              <a:rPr lang="de-CH" altLang="de-DE" b="1" dirty="0">
                <a:solidFill>
                  <a:srgbClr val="FE0000"/>
                </a:solidFill>
              </a:rPr>
              <a:t>2-jährige Grundbildung</a:t>
            </a:r>
          </a:p>
        </p:txBody>
      </p:sp>
      <p:sp>
        <p:nvSpPr>
          <p:cNvPr id="26627" name="Rectangle 3"/>
          <p:cNvSpPr>
            <a:spLocks noChangeArrowheads="1"/>
          </p:cNvSpPr>
          <p:nvPr/>
        </p:nvSpPr>
        <p:spPr bwMode="auto">
          <a:xfrm>
            <a:off x="539553" y="1352021"/>
            <a:ext cx="644886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dirty="0">
                <a:solidFill>
                  <a:srgbClr val="000000"/>
                </a:solidFill>
              </a:rPr>
              <a:t>Berufsfachschule:	An 1 Tag pro Woche findet der Unterricht in der Berufsfachschule statt </a:t>
            </a:r>
          </a:p>
          <a:p>
            <a:r>
              <a:rPr lang="de-CH" altLang="de-DE" sz="1600" dirty="0">
                <a:solidFill>
                  <a:srgbClr val="000000"/>
                </a:solidFill>
              </a:rPr>
              <a:t>Überbetriebliche Kurse:	Um die berufliche Praxis und die schulische Bildung zu ergänzen, gehören 8 Tage überbetriebliche Kurse (üK) zur Ausbildung</a:t>
            </a:r>
          </a:p>
        </p:txBody>
      </p:sp>
      <p:pic>
        <p:nvPicPr>
          <p:cNvPr id="26628" name="Grafik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1689" y="1082146"/>
            <a:ext cx="1963615" cy="415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382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7545" y="508000"/>
            <a:ext cx="8324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Detailhandelsfachmann/-frau EFZ Autoteile-Logistik</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467545" y="1352021"/>
            <a:ext cx="6520876"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dirty="0">
                <a:solidFill>
                  <a:srgbClr val="000000"/>
                </a:solidFill>
              </a:rPr>
              <a:t>Ausbildungsdauer:	3 Jahre</a:t>
            </a:r>
          </a:p>
          <a:p>
            <a:pPr marL="2541044" indent="-2541044">
              <a:spcBef>
                <a:spcPct val="20000"/>
              </a:spcBef>
              <a:tabLst>
                <a:tab pos="2541044" algn="l"/>
              </a:tabLst>
              <a:defRPr/>
            </a:pPr>
            <a:r>
              <a:rPr lang="de-CH" sz="1600" dirty="0">
                <a:solidFill>
                  <a:srgbClr val="000000"/>
                </a:solidFill>
              </a:rPr>
              <a:t>Schwerpunkt:	Beratung oder Bewirtschaftung</a:t>
            </a:r>
          </a:p>
          <a:p>
            <a:pPr marL="2541044" indent="-2541044">
              <a:spcBef>
                <a:spcPct val="20000"/>
              </a:spcBef>
              <a:tabLst>
                <a:tab pos="2541044" algn="l"/>
              </a:tabLst>
              <a:defRPr/>
            </a:pPr>
            <a:r>
              <a:rPr lang="de-CH" sz="1600" dirty="0">
                <a:solidFill>
                  <a:srgbClr val="000000"/>
                </a:solidFill>
              </a:rPr>
              <a:t>Vorbildung:	Abgeschlossene Volksschule, oberste oder mittlere Schulstufe</a:t>
            </a:r>
          </a:p>
          <a:p>
            <a:pPr marL="2541044" indent="-2541044">
              <a:spcBef>
                <a:spcPct val="20000"/>
              </a:spcBef>
              <a:tabLst>
                <a:tab pos="2541044" algn="l"/>
              </a:tabLst>
              <a:defRPr/>
            </a:pPr>
            <a:r>
              <a:rPr lang="de-CH" sz="1600" dirty="0">
                <a:solidFill>
                  <a:srgbClr val="000000"/>
                </a:solidFill>
              </a:rPr>
              <a:t>Voraussetzung:	Freude mit Menschen zu reden, sie zu beraten, Produkte  Dienstleistungen zu verkaufen</a:t>
            </a:r>
          </a:p>
          <a:p>
            <a:pPr marL="2541044" indent="-2541044">
              <a:spcBef>
                <a:spcPct val="20000"/>
              </a:spcBef>
              <a:tabLst>
                <a:tab pos="2541044" algn="l"/>
              </a:tabLst>
              <a:defRPr/>
            </a:pPr>
            <a:r>
              <a:rPr lang="de-CH" sz="1600" dirty="0">
                <a:solidFill>
                  <a:srgbClr val="000000"/>
                </a:solidFill>
              </a:rPr>
              <a:t>Bedingung :	Kommunikationsfähigkeit – auch in Fremdsprache, Selbstständigkeit, Interesse an Technik</a:t>
            </a:r>
          </a:p>
          <a:p>
            <a:pPr marL="2541044" indent="-2541044">
              <a:spcBef>
                <a:spcPct val="20000"/>
              </a:spcBef>
              <a:tabLst>
                <a:tab pos="2541044" algn="l"/>
              </a:tabLst>
              <a:defRPr/>
            </a:pPr>
            <a:r>
              <a:rPr lang="de-CH" sz="1600" dirty="0">
                <a:solidFill>
                  <a:srgbClr val="000000"/>
                </a:solidFill>
              </a:rPr>
              <a:t>Schulische Fächer:	Die </a:t>
            </a:r>
            <a:r>
              <a:rPr lang="de-CH" sz="1600" dirty="0">
                <a:latin typeface="+mj-lt"/>
              </a:rPr>
              <a:t>Hauptfächer sind:  Detailhandelskenntnisse, Allgemeine Branchenkunde, Standardsprache, Fremdsprache, Wirtschaft, Gesellschaft</a:t>
            </a:r>
            <a:r>
              <a:rPr lang="de-CH" sz="1600" dirty="0">
                <a:solidFill>
                  <a:srgbClr val="000000"/>
                </a:solidFill>
              </a:rPr>
              <a:t/>
            </a:r>
            <a:br>
              <a:rPr lang="de-CH" sz="1600" dirty="0">
                <a:solidFill>
                  <a:srgbClr val="000000"/>
                </a:solidFill>
              </a:rPr>
            </a:br>
            <a:endParaRPr lang="de-CH" sz="1600" dirty="0">
              <a:solidFill>
                <a:srgbClr val="000000"/>
              </a:solidFill>
            </a:endParaRPr>
          </a:p>
        </p:txBody>
      </p:sp>
      <p:pic>
        <p:nvPicPr>
          <p:cNvPr id="23556"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9016" y="976313"/>
            <a:ext cx="1956289"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5724128" y="987386"/>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665257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95536" y="409228"/>
            <a:ext cx="83769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Detailhandelsfachmann/-frau EFZ Autoteile-Logistik</a:t>
            </a:r>
            <a:br>
              <a:rPr lang="de-CH" altLang="de-DE" b="1" dirty="0">
                <a:solidFill>
                  <a:srgbClr val="FE0000"/>
                </a:solidFill>
              </a:rPr>
            </a:br>
            <a:r>
              <a:rPr lang="de-CH" altLang="de-DE" b="1" dirty="0">
                <a:solidFill>
                  <a:srgbClr val="FE0000"/>
                </a:solidFill>
              </a:rPr>
              <a:t>3-jährige Grundbildung</a:t>
            </a:r>
          </a:p>
        </p:txBody>
      </p:sp>
      <p:sp>
        <p:nvSpPr>
          <p:cNvPr id="24579" name="Rectangle 3"/>
          <p:cNvSpPr>
            <a:spLocks noChangeArrowheads="1"/>
          </p:cNvSpPr>
          <p:nvPr/>
        </p:nvSpPr>
        <p:spPr bwMode="auto">
          <a:xfrm>
            <a:off x="467544" y="1146531"/>
            <a:ext cx="641020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dirty="0">
                <a:solidFill>
                  <a:srgbClr val="000000"/>
                </a:solidFill>
              </a:rPr>
              <a:t>Berufsfachschule:	An durchschnittlich 1 ½ oder 2 Tage pro Woche findet der Unterricht in der Berufsfachschule statt </a:t>
            </a:r>
          </a:p>
          <a:p>
            <a:r>
              <a:rPr lang="de-CH" altLang="de-DE" sz="1600" dirty="0">
                <a:solidFill>
                  <a:srgbClr val="000000"/>
                </a:solidFill>
              </a:rPr>
              <a:t>Berufsmaturität (BMS):	Bei guten Leistungen besteht die Möglichkeit, die BMS I zu absolvieren</a:t>
            </a:r>
          </a:p>
          <a:p>
            <a:r>
              <a:rPr lang="de-CH" altLang="de-DE" sz="1600" dirty="0">
                <a:solidFill>
                  <a:srgbClr val="000000"/>
                </a:solidFill>
              </a:rPr>
              <a:t>Überbetriebliche Kurse:	Um die berufliche Praxis und die schulische Bildung zu ergänzen, gehören 10 Tage überbetriebliche Kurse (üK) zur Ausbildung</a:t>
            </a:r>
          </a:p>
          <a:p>
            <a:r>
              <a:rPr lang="de-CH" altLang="de-DE" sz="1600" dirty="0">
                <a:solidFill>
                  <a:srgbClr val="000000"/>
                </a:solidFill>
              </a:rPr>
              <a:t>Schwerpunkt Beratung:	Das Beraten, Bedienen und Verkaufen steht im Vordergrund</a:t>
            </a:r>
          </a:p>
          <a:p>
            <a:r>
              <a:rPr lang="de-CH" altLang="de-DE" sz="1600" dirty="0">
                <a:solidFill>
                  <a:srgbClr val="000000"/>
                </a:solidFill>
              </a:rPr>
              <a:t>Schwerpunkt 	Das Überwachen der Warenflüsse </a:t>
            </a:r>
          </a:p>
          <a:p>
            <a:pPr>
              <a:spcBef>
                <a:spcPct val="0"/>
              </a:spcBef>
            </a:pPr>
            <a:r>
              <a:rPr lang="de-CH" altLang="de-DE" sz="1600" dirty="0">
                <a:solidFill>
                  <a:srgbClr val="000000"/>
                </a:solidFill>
              </a:rPr>
              <a:t>Bewirtschaftung: 	sowie das Bereitstellen von bestelltem Material steht im Vordergrund	</a:t>
            </a:r>
          </a:p>
        </p:txBody>
      </p:sp>
      <p:pic>
        <p:nvPicPr>
          <p:cNvPr id="24580"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9016" y="976313"/>
            <a:ext cx="1956289" cy="41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321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de-DE" sz="1800" b="1">
                <a:solidFill>
                  <a:srgbClr val="FE0000"/>
                </a:solidFill>
                <a:cs typeface="Arial" pitchFamily="34" charset="0"/>
              </a:rPr>
              <a:t>Daten und Fakten zum Auto Gewerbe Verband Schweiz (AGVS)</a:t>
            </a:r>
          </a:p>
        </p:txBody>
      </p:sp>
      <p:sp>
        <p:nvSpPr>
          <p:cNvPr id="15364"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de-DE" altLang="de-DE" sz="1600">
              <a:solidFill>
                <a:srgbClr val="000000"/>
              </a:solidFill>
              <a:cs typeface="Arial" pitchFamily="34" charset="0"/>
            </a:endParaRPr>
          </a:p>
        </p:txBody>
      </p:sp>
      <p:sp>
        <p:nvSpPr>
          <p:cNvPr id="15365"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5366" name="Text Box 6"/>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5367" name="Text Box 8"/>
          <p:cNvSpPr txBox="1">
            <a:spLocks noChangeArrowheads="1"/>
          </p:cNvSpPr>
          <p:nvPr/>
        </p:nvSpPr>
        <p:spPr bwMode="auto">
          <a:xfrm>
            <a:off x="715963" y="1471613"/>
            <a:ext cx="784542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ko-KR" sz="1600" dirty="0">
                <a:solidFill>
                  <a:srgbClr val="000000"/>
                </a:solidFill>
                <a:ea typeface="Gulim" pitchFamily="34" charset="-127"/>
                <a:cs typeface="Arial" pitchFamily="34" charset="0"/>
              </a:rPr>
              <a:t>Der AGVS hat rund </a:t>
            </a:r>
            <a:r>
              <a:rPr lang="de-CH" altLang="ko-KR" sz="1600" b="1" dirty="0">
                <a:solidFill>
                  <a:srgbClr val="000000"/>
                </a:solidFill>
                <a:ea typeface="Gulim" pitchFamily="34" charset="-127"/>
                <a:cs typeface="Arial" pitchFamily="34" charset="0"/>
              </a:rPr>
              <a:t>4000 Mitglieder</a:t>
            </a:r>
            <a:r>
              <a:rPr lang="de-CH" altLang="ko-KR" sz="1600" dirty="0">
                <a:solidFill>
                  <a:srgbClr val="000000"/>
                </a:solidFill>
                <a:ea typeface="Gulim" pitchFamily="34" charset="-127"/>
                <a:cs typeface="Arial" pitchFamily="34" charset="0"/>
              </a:rPr>
              <a:t> mit </a:t>
            </a:r>
            <a:r>
              <a:rPr lang="de-CH" altLang="ko-KR" sz="1600" b="1" dirty="0">
                <a:solidFill>
                  <a:srgbClr val="000000"/>
                </a:solidFill>
                <a:ea typeface="Gulim" pitchFamily="34" charset="-127"/>
                <a:cs typeface="Arial" pitchFamily="34" charset="0"/>
              </a:rPr>
              <a:t>39 000 Mitarbeitenden</a:t>
            </a:r>
            <a:r>
              <a:rPr lang="de-CH" altLang="ko-KR" sz="1600" dirty="0">
                <a:solidFill>
                  <a:srgbClr val="000000"/>
                </a:solidFill>
                <a:ea typeface="Gulim" pitchFamily="34" charset="-127"/>
                <a:cs typeface="Arial" pitchFamily="34" charset="0"/>
              </a:rPr>
              <a:t>, wovon sich um die </a:t>
            </a:r>
            <a:r>
              <a:rPr lang="de-CH" altLang="ko-KR" sz="1600" b="1" dirty="0">
                <a:solidFill>
                  <a:srgbClr val="000000"/>
                </a:solidFill>
                <a:ea typeface="Gulim" pitchFamily="34" charset="-127"/>
                <a:cs typeface="Arial" pitchFamily="34" charset="0"/>
              </a:rPr>
              <a:t>8500 in der Aus- und Weiterbildung</a:t>
            </a:r>
            <a:r>
              <a:rPr lang="de-CH" altLang="ko-KR" sz="1600" dirty="0">
                <a:solidFill>
                  <a:srgbClr val="000000"/>
                </a:solidFill>
                <a:ea typeface="Gulim" pitchFamily="34" charset="-127"/>
                <a:cs typeface="Arial" pitchFamily="34" charset="0"/>
              </a:rPr>
              <a:t> befinden. </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Die AGVS-Garagen sind unentbehrlich für das Funktionieren des Verkehrs und der Wirtschaft. Sie verkaufen, warten und reparieren den grössten Teil des Schweizer Fuhrparks. Dieser besteht aus über 5,5 Millionen Fahrzeugen.</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Jeder 8. Arbeitsplatz in der Schweiz hängt direkt oder indirekt vom Auto ab.</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Die in der gesamten Schweizer Automobilbranche tätigen gut 226 700 Personen setzen jährlich 90 Mia. Franken (2009) um, was in etwa 17 Prozent des erwirtschafteten Bruttoinlandproduktes (BIP) der Schweiz entspricht.</a:t>
            </a:r>
          </a:p>
          <a:p>
            <a:pPr>
              <a:spcBef>
                <a:spcPct val="0"/>
              </a:spcBef>
              <a:buFontTx/>
              <a:buNone/>
            </a:pPr>
            <a:endParaRPr lang="de-CH" altLang="ko-KR" sz="1600" dirty="0">
              <a:solidFill>
                <a:srgbClr val="000000"/>
              </a:solidFill>
              <a:ea typeface="Gulim" pitchFamily="34" charset="-127"/>
              <a:cs typeface="Arial" pitchFamily="34" charset="0"/>
            </a:endParaRPr>
          </a:p>
          <a:p>
            <a:pPr>
              <a:spcBef>
                <a:spcPct val="0"/>
              </a:spcBef>
              <a:buFontTx/>
              <a:buNone/>
            </a:pPr>
            <a:r>
              <a:rPr lang="de-CH" altLang="ko-KR" sz="1600" dirty="0">
                <a:solidFill>
                  <a:srgbClr val="000000"/>
                </a:solidFill>
                <a:ea typeface="Gulim" pitchFamily="34" charset="-127"/>
                <a:cs typeface="Arial" pitchFamily="34" charset="0"/>
              </a:rPr>
              <a:t>Der jährliche Umsatz im Autogewerbe wird auf 33,9 Mia. Franken geschätzt (2011).</a:t>
            </a:r>
          </a:p>
        </p:txBody>
      </p:sp>
    </p:spTree>
    <p:extLst>
      <p:ext uri="{BB962C8B-B14F-4D97-AF65-F5344CB8AC3E}">
        <p14:creationId xmlns:p14="http://schemas.microsoft.com/office/powerpoint/2010/main" val="127244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67545" y="508000"/>
            <a:ext cx="832476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Kaufmann / Kauffrau EFZ im Automobil-Gewerbe</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539552" y="1352021"/>
            <a:ext cx="6300865" cy="38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dirty="0">
                <a:solidFill>
                  <a:srgbClr val="000000"/>
                </a:solidFill>
              </a:rPr>
              <a:t>Ausbildungsdauer:	3 Jahre</a:t>
            </a:r>
          </a:p>
          <a:p>
            <a:pPr marL="2541044" indent="-2541044">
              <a:spcBef>
                <a:spcPct val="20000"/>
              </a:spcBef>
              <a:tabLst>
                <a:tab pos="2541044" algn="l"/>
              </a:tabLst>
              <a:defRPr/>
            </a:pPr>
            <a:r>
              <a:rPr lang="de-CH" sz="1600" dirty="0">
                <a:solidFill>
                  <a:srgbClr val="000000"/>
                </a:solidFill>
              </a:rPr>
              <a:t>Profile:	Basis-Grundbildung (B-Profil)</a:t>
            </a:r>
            <a:br>
              <a:rPr lang="de-CH" sz="1600" dirty="0">
                <a:solidFill>
                  <a:srgbClr val="000000"/>
                </a:solidFill>
              </a:rPr>
            </a:br>
            <a:r>
              <a:rPr lang="de-CH" sz="1600" dirty="0">
                <a:solidFill>
                  <a:srgbClr val="000000"/>
                </a:solidFill>
              </a:rPr>
              <a:t>Erweitere Grundbildung (E-Profil)</a:t>
            </a:r>
          </a:p>
          <a:p>
            <a:pPr marL="2541044" indent="-2541044">
              <a:spcBef>
                <a:spcPct val="20000"/>
              </a:spcBef>
              <a:tabLst>
                <a:tab pos="2541044" algn="l"/>
              </a:tabLst>
              <a:defRPr/>
            </a:pPr>
            <a:r>
              <a:rPr lang="de-CH" sz="1600" dirty="0">
                <a:solidFill>
                  <a:srgbClr val="000000"/>
                </a:solidFill>
              </a:rPr>
              <a:t>Vorbildung:	Abgeschlossene Volksschule, oberste oder mittlere Schulstufe je nach gewähltem Profil;</a:t>
            </a:r>
            <a:br>
              <a:rPr lang="de-CH" sz="1600" dirty="0">
                <a:solidFill>
                  <a:srgbClr val="000000"/>
                </a:solidFill>
              </a:rPr>
            </a:br>
            <a:r>
              <a:rPr lang="de-CH" sz="1600" dirty="0">
                <a:solidFill>
                  <a:srgbClr val="000000"/>
                </a:solidFill>
              </a:rPr>
              <a:t>Tastaturschreiben</a:t>
            </a:r>
          </a:p>
          <a:p>
            <a:pPr marL="2541044" indent="-2541044">
              <a:spcBef>
                <a:spcPct val="20000"/>
              </a:spcBef>
              <a:tabLst>
                <a:tab pos="2541044" algn="l"/>
              </a:tabLst>
              <a:defRPr/>
            </a:pPr>
            <a:r>
              <a:rPr lang="de-CH" sz="1600" dirty="0">
                <a:solidFill>
                  <a:srgbClr val="000000"/>
                </a:solidFill>
              </a:rPr>
              <a:t>Voraussetzung:	Interesse an kaufmännischen Arbeiten, vernetztes Denken und gute Auffassungsgabe, mündliche und schriftliche Sprachgewandtheit, Organisationsfähigkeit, Selbstständigkeit, kundenorientiertes Verhalten, Interesse für Technik</a:t>
            </a:r>
          </a:p>
        </p:txBody>
      </p:sp>
      <p:pic>
        <p:nvPicPr>
          <p:cNvPr id="27652" name="Grafik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0415" y="824178"/>
            <a:ext cx="2250831"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5652120" y="958334"/>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2225763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9553" y="508000"/>
            <a:ext cx="825275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a:solidFill>
                  <a:srgbClr val="FE0000"/>
                </a:solidFill>
              </a:rPr>
              <a:t>Kaufmann / Kauffrau EFZ im Automobil-Gewerbe</a:t>
            </a:r>
            <a:br>
              <a:rPr lang="de-CH" altLang="de-DE" b="1" dirty="0">
                <a:solidFill>
                  <a:srgbClr val="FE0000"/>
                </a:solidFill>
              </a:rPr>
            </a:br>
            <a:r>
              <a:rPr lang="de-CH" altLang="de-DE" b="1" dirty="0">
                <a:solidFill>
                  <a:srgbClr val="FE0000"/>
                </a:solidFill>
              </a:rPr>
              <a:t>3-jährige Grundbildung</a:t>
            </a:r>
          </a:p>
        </p:txBody>
      </p:sp>
      <p:sp>
        <p:nvSpPr>
          <p:cNvPr id="4101" name="Rectangle 3"/>
          <p:cNvSpPr>
            <a:spLocks noChangeArrowheads="1"/>
          </p:cNvSpPr>
          <p:nvPr/>
        </p:nvSpPr>
        <p:spPr bwMode="auto">
          <a:xfrm>
            <a:off x="539553" y="1352021"/>
            <a:ext cx="622613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marL="2541044" indent="-2541044">
              <a:spcBef>
                <a:spcPct val="20000"/>
              </a:spcBef>
              <a:tabLst>
                <a:tab pos="2541044" algn="l"/>
              </a:tabLst>
              <a:defRPr/>
            </a:pPr>
            <a:r>
              <a:rPr lang="de-CH" sz="1600" dirty="0">
                <a:solidFill>
                  <a:srgbClr val="000000"/>
                </a:solidFill>
              </a:rPr>
              <a:t>Schulische Fächer:	Die Hauptfächer sind: Standardsprache / 1 Fremdsprache (B-Profil) bzw. 2 Fremdsprachen (E-Profil), Information / Kommunikation / Administration; Wirtschaft und Gesellschaft</a:t>
            </a:r>
          </a:p>
          <a:p>
            <a:pPr marL="2541044" indent="-2541044">
              <a:spcBef>
                <a:spcPct val="20000"/>
              </a:spcBef>
              <a:tabLst>
                <a:tab pos="2541044" algn="l"/>
              </a:tabLst>
              <a:defRPr/>
            </a:pPr>
            <a:r>
              <a:rPr lang="de-CH" sz="1600" dirty="0">
                <a:solidFill>
                  <a:srgbClr val="000000"/>
                </a:solidFill>
              </a:rPr>
              <a:t>Berufsfachschule:	1./2. Jahr: 2 Tage pro Woche</a:t>
            </a:r>
            <a:br>
              <a:rPr lang="de-CH" sz="1600" dirty="0">
                <a:solidFill>
                  <a:srgbClr val="000000"/>
                </a:solidFill>
              </a:rPr>
            </a:br>
            <a:r>
              <a:rPr lang="de-CH" sz="1600" dirty="0">
                <a:solidFill>
                  <a:srgbClr val="000000"/>
                </a:solidFill>
              </a:rPr>
              <a:t>3. Jahr: 1 Tag pro Woche (2 Tage pro Woche (E-Profil mit BMS)</a:t>
            </a:r>
          </a:p>
          <a:p>
            <a:pPr marL="2541044" indent="-2541044">
              <a:spcBef>
                <a:spcPct val="20000"/>
              </a:spcBef>
              <a:tabLst>
                <a:tab pos="2541044" algn="l"/>
              </a:tabLst>
              <a:defRPr/>
            </a:pPr>
            <a:r>
              <a:rPr lang="de-CH" sz="1600" dirty="0">
                <a:solidFill>
                  <a:srgbClr val="000000"/>
                </a:solidFill>
              </a:rPr>
              <a:t>Berufsmaturität (BMS):	Während der Grundbildung nur mit dem E-Profil möglich</a:t>
            </a:r>
          </a:p>
          <a:p>
            <a:pPr marL="2541044" indent="-2541044">
              <a:spcBef>
                <a:spcPct val="20000"/>
              </a:spcBef>
              <a:tabLst>
                <a:tab pos="2541044" algn="l"/>
              </a:tabLst>
              <a:defRPr/>
            </a:pPr>
            <a:r>
              <a:rPr lang="de-CH" sz="1600" dirty="0">
                <a:solidFill>
                  <a:srgbClr val="000000"/>
                </a:solidFill>
              </a:rPr>
              <a:t>Überbetriebliche Kurse:	Um die berufliche Praxis und die schulische Bildung zu ergänzen, gehören 16 Tage überbetriebliche Kurse (üK) zur Ausbildung</a:t>
            </a:r>
          </a:p>
          <a:p>
            <a:pPr>
              <a:spcBef>
                <a:spcPct val="20000"/>
              </a:spcBef>
              <a:tabLst>
                <a:tab pos="2541044" algn="l"/>
              </a:tabLst>
              <a:defRPr/>
            </a:pPr>
            <a:endParaRPr lang="de-CH" sz="1600" dirty="0">
              <a:solidFill>
                <a:srgbClr val="000000"/>
              </a:solidFill>
            </a:endParaRPr>
          </a:p>
        </p:txBody>
      </p:sp>
      <p:pic>
        <p:nvPicPr>
          <p:cNvPr id="28676" name="Grafik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0415" y="824178"/>
            <a:ext cx="2250831"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55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3999" cy="5715000"/>
          </a:xfrm>
          <a:prstGeom prst="rect">
            <a:avLst/>
          </a:prstGeom>
        </p:spPr>
      </p:pic>
    </p:spTree>
    <p:extLst>
      <p:ext uri="{BB962C8B-B14F-4D97-AF65-F5344CB8AC3E}">
        <p14:creationId xmlns:p14="http://schemas.microsoft.com/office/powerpoint/2010/main" val="11157998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2"/>
          </p:nvPr>
        </p:nvSpPr>
        <p:spPr>
          <a:xfrm>
            <a:off x="452775" y="1561356"/>
            <a:ext cx="4916852" cy="3636405"/>
          </a:xfrm>
        </p:spPr>
        <p:txBody>
          <a:bodyPr/>
          <a:lstStyle/>
          <a:p>
            <a:r>
              <a:rPr lang="de-CH" b="1" dirty="0"/>
              <a:t>Höhere Fachprüfung (HFP)</a:t>
            </a:r>
          </a:p>
          <a:p>
            <a:pPr marL="285750" indent="-285750">
              <a:buFont typeface="Wingdings" panose="05000000000000000000" pitchFamily="2" charset="2"/>
              <a:buChar char="Ø"/>
            </a:pPr>
            <a:r>
              <a:rPr lang="de-CH" dirty="0" err="1"/>
              <a:t>Eidg</a:t>
            </a:r>
            <a:r>
              <a:rPr lang="de-CH" dirty="0"/>
              <a:t>. </a:t>
            </a:r>
            <a:r>
              <a:rPr lang="de-CH" dirty="0" err="1"/>
              <a:t>dipl.</a:t>
            </a:r>
            <a:r>
              <a:rPr lang="de-CH" dirty="0"/>
              <a:t> Betriebswirt/in im Automobilgewerbe</a:t>
            </a:r>
          </a:p>
          <a:p>
            <a:endParaRPr lang="de-CH" b="1" dirty="0" smtClean="0"/>
          </a:p>
          <a:p>
            <a:r>
              <a:rPr lang="de-CH" b="1" dirty="0" smtClean="0"/>
              <a:t>Berufsprüfungen (BP)</a:t>
            </a:r>
          </a:p>
          <a:p>
            <a:pPr marL="285750" indent="-285750">
              <a:buFont typeface="Wingdings" panose="05000000000000000000" pitchFamily="2" charset="2"/>
              <a:buChar char="Ø"/>
            </a:pPr>
            <a:r>
              <a:rPr lang="de-CH" dirty="0"/>
              <a:t>Automobildiagnostiker/-in</a:t>
            </a:r>
          </a:p>
          <a:p>
            <a:pPr marL="285750" indent="-285750">
              <a:buFont typeface="Wingdings" panose="05000000000000000000" pitchFamily="2" charset="2"/>
              <a:buChar char="Ø"/>
            </a:pPr>
            <a:r>
              <a:rPr lang="de-CH" dirty="0"/>
              <a:t>Automobil-Werkstattkoordinator</a:t>
            </a:r>
            <a:r>
              <a:rPr lang="de-CH" dirty="0" smtClean="0"/>
              <a:t>/-in</a:t>
            </a:r>
          </a:p>
          <a:p>
            <a:endParaRPr lang="de-CH" dirty="0" smtClean="0"/>
          </a:p>
          <a:p>
            <a:r>
              <a:rPr lang="de-CH" b="1" dirty="0" smtClean="0"/>
              <a:t>Berufsprüfungen (BP)</a:t>
            </a:r>
            <a:endParaRPr lang="de-CH" b="1" dirty="0"/>
          </a:p>
          <a:p>
            <a:pPr marL="285750" indent="-285750">
              <a:buFont typeface="Wingdings" panose="05000000000000000000" pitchFamily="2" charset="2"/>
              <a:buChar char="Ø"/>
            </a:pPr>
            <a:r>
              <a:rPr lang="de-CH" dirty="0" smtClean="0"/>
              <a:t>Automobil-Verkaufsberater/-in</a:t>
            </a:r>
          </a:p>
          <a:p>
            <a:pPr marL="285750" indent="-285750">
              <a:buFont typeface="Wingdings" panose="05000000000000000000" pitchFamily="2" charset="2"/>
              <a:buChar char="Ø"/>
            </a:pPr>
            <a:r>
              <a:rPr lang="de-CH" dirty="0" smtClean="0"/>
              <a:t>Kundendienstberater/-in im Automobilgewerbe</a:t>
            </a:r>
          </a:p>
          <a:p>
            <a:pPr marL="285750" indent="-285750">
              <a:buFont typeface="Wingdings" panose="05000000000000000000" pitchFamily="2" charset="2"/>
              <a:buChar char="Ø"/>
            </a:pPr>
            <a:r>
              <a:rPr lang="de-CH" dirty="0" smtClean="0"/>
              <a:t>Strassenhelfer/-in</a:t>
            </a:r>
          </a:p>
          <a:p>
            <a:endParaRPr lang="de-CH" dirty="0" smtClean="0"/>
          </a:p>
          <a:p>
            <a:endParaRPr lang="de-CH" dirty="0"/>
          </a:p>
        </p:txBody>
      </p:sp>
      <p:pic>
        <p:nvPicPr>
          <p:cNvPr id="5" name="Bildplatzhalter 4"/>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sp>
        <p:nvSpPr>
          <p:cNvPr id="2" name="Titel 1"/>
          <p:cNvSpPr>
            <a:spLocks noGrp="1"/>
          </p:cNvSpPr>
          <p:nvPr>
            <p:ph type="title"/>
          </p:nvPr>
        </p:nvSpPr>
        <p:spPr/>
        <p:txBody>
          <a:bodyPr/>
          <a:lstStyle/>
          <a:p>
            <a:r>
              <a:rPr lang="de-CH" dirty="0" smtClean="0"/>
              <a:t>Höhere Berufsbildung</a:t>
            </a:r>
            <a:endParaRPr lang="de-CH" dirty="0"/>
          </a:p>
        </p:txBody>
      </p:sp>
    </p:spTree>
    <p:extLst>
      <p:ext uri="{BB962C8B-B14F-4D97-AF65-F5344CB8AC3E}">
        <p14:creationId xmlns:p14="http://schemas.microsoft.com/office/powerpoint/2010/main" val="137599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ChangeAspect="1"/>
          </p:cNvPicPr>
          <p:nvPr/>
        </p:nvPicPr>
        <p:blipFill rotWithShape="1">
          <a:blip r:embed="rId2" cstate="email">
            <a:extLst>
              <a:ext uri="{28A0092B-C50C-407E-A947-70E740481C1C}">
                <a14:useLocalDpi xmlns:a14="http://schemas.microsoft.com/office/drawing/2010/main"/>
              </a:ext>
            </a:extLst>
          </a:blip>
          <a:srcRect l="-1100"/>
          <a:stretch/>
        </p:blipFill>
        <p:spPr bwMode="auto">
          <a:xfrm>
            <a:off x="4524233" y="1624084"/>
            <a:ext cx="3944203" cy="26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idx="12"/>
          </p:nvPr>
        </p:nvSpPr>
        <p:spPr>
          <a:xfrm>
            <a:off x="452775" y="1489348"/>
            <a:ext cx="4916852" cy="3708413"/>
          </a:xfrm>
        </p:spPr>
        <p:txBody>
          <a:bodyPr/>
          <a:lstStyle/>
          <a:p>
            <a:pPr>
              <a:lnSpc>
                <a:spcPct val="150000"/>
              </a:lnSpc>
            </a:pPr>
            <a:r>
              <a:rPr lang="de-CH" altLang="de-DE" b="1" dirty="0">
                <a:latin typeface="Arial" charset="0"/>
              </a:rPr>
              <a:t>24 </a:t>
            </a:r>
            <a:r>
              <a:rPr lang="de-CH" altLang="de-DE" b="1" dirty="0" smtClean="0">
                <a:latin typeface="Arial" charset="0"/>
              </a:rPr>
              <a:t>Standorte </a:t>
            </a:r>
            <a:r>
              <a:rPr lang="de-CH" altLang="de-DE" b="1" dirty="0">
                <a:latin typeface="Arial" charset="0"/>
              </a:rPr>
              <a:t>und 17 </a:t>
            </a:r>
            <a:r>
              <a:rPr lang="de-CH" altLang="de-DE" b="1" dirty="0" smtClean="0">
                <a:latin typeface="Arial" charset="0"/>
              </a:rPr>
              <a:t>Sektionen</a:t>
            </a:r>
          </a:p>
          <a:p>
            <a:pPr>
              <a:lnSpc>
                <a:spcPct val="150000"/>
              </a:lnSpc>
            </a:pPr>
            <a:r>
              <a:rPr lang="de-CH" dirty="0" smtClean="0"/>
              <a:t/>
            </a:r>
            <a:br>
              <a:rPr lang="de-CH" dirty="0" smtClean="0"/>
            </a:br>
            <a:r>
              <a:rPr lang="de-CH" dirty="0" smtClean="0"/>
              <a:t> </a:t>
            </a:r>
            <a:endParaRPr lang="de-CH" dirty="0"/>
          </a:p>
          <a:p>
            <a:pPr>
              <a:lnSpc>
                <a:spcPct val="150000"/>
              </a:lnSpc>
              <a:buFont typeface="Wingdings" panose="05000000000000000000" pitchFamily="2" charset="2"/>
              <a:buChar char="ü"/>
            </a:pPr>
            <a:endParaRPr lang="de-CH" dirty="0" smtClean="0"/>
          </a:p>
          <a:p>
            <a:pPr marL="0" indent="0" algn="r">
              <a:lnSpc>
                <a:spcPct val="150000"/>
              </a:lnSpc>
              <a:buNone/>
            </a:pPr>
            <a:endParaRPr lang="de-CH" b="1" dirty="0" smtClean="0">
              <a:solidFill>
                <a:srgbClr val="FF0000"/>
              </a:solidFill>
            </a:endParaRPr>
          </a:p>
          <a:p>
            <a:pPr marL="0" indent="0" algn="r">
              <a:lnSpc>
                <a:spcPct val="150000"/>
              </a:lnSpc>
              <a:buNone/>
            </a:pPr>
            <a:endParaRPr lang="de-CH" b="1" dirty="0" smtClean="0">
              <a:solidFill>
                <a:srgbClr val="FF0000"/>
              </a:solidFill>
              <a:hlinkClick r:id="rId3"/>
            </a:endParaRPr>
          </a:p>
          <a:p>
            <a:pPr marL="0" indent="0" algn="r">
              <a:lnSpc>
                <a:spcPct val="150000"/>
              </a:lnSpc>
              <a:buNone/>
            </a:pPr>
            <a:endParaRPr lang="de-CH" b="1" dirty="0" smtClean="0">
              <a:solidFill>
                <a:srgbClr val="FF0000"/>
              </a:solidFill>
              <a:hlinkClick r:id="rId3"/>
            </a:endParaRPr>
          </a:p>
          <a:p>
            <a:pPr marL="0" indent="0" algn="r">
              <a:lnSpc>
                <a:spcPct val="150000"/>
              </a:lnSpc>
              <a:buNone/>
            </a:pPr>
            <a:r>
              <a:rPr lang="de-CH" b="1" dirty="0" smtClean="0">
                <a:solidFill>
                  <a:srgbClr val="FF0000"/>
                </a:solidFill>
              </a:rPr>
              <a:t>www.agvs-eignungstest.ch</a:t>
            </a:r>
            <a:endParaRPr lang="de-CH" b="1" dirty="0">
              <a:solidFill>
                <a:srgbClr val="FF0000"/>
              </a:solidFill>
            </a:endParaRPr>
          </a:p>
        </p:txBody>
      </p:sp>
      <p:sp>
        <p:nvSpPr>
          <p:cNvPr id="3" name="Titel 2"/>
          <p:cNvSpPr>
            <a:spLocks noGrp="1"/>
          </p:cNvSpPr>
          <p:nvPr>
            <p:ph type="title"/>
          </p:nvPr>
        </p:nvSpPr>
        <p:spPr/>
        <p:txBody>
          <a:bodyPr/>
          <a:lstStyle/>
          <a:p>
            <a:r>
              <a:rPr lang="de-CH" dirty="0" smtClean="0"/>
              <a:t>Elektronischer Eignungstest für technische Grundbildungen</a:t>
            </a:r>
            <a:endParaRPr lang="de-CH" dirty="0"/>
          </a:p>
        </p:txBody>
      </p:sp>
      <p:sp>
        <p:nvSpPr>
          <p:cNvPr id="4" name="Foliennummernplatzhalter 3"/>
          <p:cNvSpPr>
            <a:spLocks noGrp="1"/>
          </p:cNvSpPr>
          <p:nvPr>
            <p:ph type="sldNum" sz="quarter" idx="16"/>
          </p:nvPr>
        </p:nvSpPr>
        <p:spPr/>
        <p:txBody>
          <a:bodyPr/>
          <a:lstStyle/>
          <a:p>
            <a:pPr>
              <a:defRPr/>
            </a:pPr>
            <a:fld id="{8E0BDA3E-6EC7-435C-884A-AB21C89B8E59}" type="slidenum">
              <a:rPr lang="de-DE" smtClean="0"/>
              <a:pPr>
                <a:defRPr/>
              </a:pPr>
              <a:t>34</a:t>
            </a:fld>
            <a:endParaRPr lang="de-DE" dirty="0"/>
          </a:p>
        </p:txBody>
      </p:sp>
      <p:pic>
        <p:nvPicPr>
          <p:cNvPr id="7" name="char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552" y="2065412"/>
            <a:ext cx="3227496" cy="1992653"/>
          </a:xfrm>
          <a:prstGeom prst="rect">
            <a:avLst/>
          </a:prstGeom>
        </p:spPr>
      </p:pic>
    </p:spTree>
    <p:extLst>
      <p:ext uri="{BB962C8B-B14F-4D97-AF65-F5344CB8AC3E}">
        <p14:creationId xmlns:p14="http://schemas.microsoft.com/office/powerpoint/2010/main" val="2495277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5" y="1129308"/>
            <a:ext cx="4104456" cy="4248472"/>
          </a:xfrm>
        </p:spPr>
        <p:txBody>
          <a:bodyPr>
            <a:noAutofit/>
          </a:bodyPr>
          <a:lstStyle/>
          <a:p>
            <a:pPr marL="361950" indent="-361950"/>
            <a:r>
              <a:rPr lang="de-CH" u="sng" dirty="0" smtClean="0"/>
              <a:t>Die </a:t>
            </a:r>
            <a:r>
              <a:rPr lang="de-CH" u="sng" dirty="0"/>
              <a:t>Bewerbung</a:t>
            </a:r>
          </a:p>
          <a:p>
            <a:pPr marL="361950" indent="-361950">
              <a:buFont typeface="Wingdings" panose="05000000000000000000" pitchFamily="2" charset="2"/>
              <a:buChar char="ü"/>
            </a:pPr>
            <a:r>
              <a:rPr lang="de-CH" dirty="0"/>
              <a:t>Eigene Ideen einbringen</a:t>
            </a:r>
          </a:p>
          <a:p>
            <a:pPr marL="361950" indent="-361950">
              <a:buFont typeface="Wingdings" panose="05000000000000000000" pitchFamily="2" charset="2"/>
              <a:buChar char="ü"/>
            </a:pPr>
            <a:r>
              <a:rPr lang="de-CH" dirty="0"/>
              <a:t>Betriebsbezogen</a:t>
            </a:r>
          </a:p>
          <a:p>
            <a:pPr marL="361950" indent="-361950">
              <a:buFont typeface="Wingdings" panose="05000000000000000000" pitchFamily="2" charset="2"/>
              <a:buChar char="ü"/>
            </a:pPr>
            <a:r>
              <a:rPr lang="de-CH" dirty="0" smtClean="0"/>
              <a:t>Persönlich</a:t>
            </a:r>
          </a:p>
          <a:p>
            <a:endParaRPr lang="de-CH" dirty="0"/>
          </a:p>
          <a:p>
            <a:pPr marL="361950" indent="-361950"/>
            <a:r>
              <a:rPr lang="de-CH" u="sng" dirty="0"/>
              <a:t>Das Bewerbungsgespräch</a:t>
            </a:r>
          </a:p>
          <a:p>
            <a:pPr marL="361950" indent="-361950">
              <a:buFont typeface="Wingdings" panose="05000000000000000000" pitchFamily="2" charset="2"/>
              <a:buChar char="ü"/>
            </a:pPr>
            <a:r>
              <a:rPr lang="de-CH" dirty="0"/>
              <a:t>Vorbereitet</a:t>
            </a:r>
          </a:p>
          <a:p>
            <a:pPr marL="361950" indent="-361950">
              <a:buFont typeface="Wingdings" panose="05000000000000000000" pitchFamily="2" charset="2"/>
              <a:buChar char="ü"/>
            </a:pPr>
            <a:r>
              <a:rPr lang="de-CH" dirty="0"/>
              <a:t>Natürlich, locker </a:t>
            </a:r>
            <a:endParaRPr lang="de-CH" dirty="0" smtClean="0"/>
          </a:p>
          <a:p>
            <a:endParaRPr lang="de-CH" dirty="0"/>
          </a:p>
          <a:p>
            <a:pPr marL="361950" indent="-361950"/>
            <a:r>
              <a:rPr lang="de-CH" u="sng" dirty="0" smtClean="0"/>
              <a:t>Das Schnupperpraktikum</a:t>
            </a:r>
            <a:endParaRPr lang="de-CH" u="sng" dirty="0"/>
          </a:p>
          <a:p>
            <a:pPr marL="361950" indent="-361950">
              <a:buFont typeface="Wingdings" panose="05000000000000000000" pitchFamily="2" charset="2"/>
              <a:buChar char="ü"/>
              <a:tabLst>
                <a:tab pos="0" algn="l"/>
              </a:tabLst>
            </a:pPr>
            <a:r>
              <a:rPr lang="de-CH" dirty="0"/>
              <a:t>Frühzeitig</a:t>
            </a:r>
          </a:p>
          <a:p>
            <a:pPr marL="361950" indent="-361950">
              <a:buFont typeface="Wingdings" panose="05000000000000000000" pitchFamily="2" charset="2"/>
              <a:buChar char="ü"/>
              <a:tabLst>
                <a:tab pos="0" algn="l"/>
              </a:tabLst>
            </a:pPr>
            <a:r>
              <a:rPr lang="de-CH" dirty="0"/>
              <a:t>Mehrere</a:t>
            </a:r>
          </a:p>
          <a:p>
            <a:pPr marL="361950" indent="-361950">
              <a:buFont typeface="Wingdings" panose="05000000000000000000" pitchFamily="2" charset="2"/>
              <a:buChar char="ü"/>
              <a:tabLst>
                <a:tab pos="0" algn="l"/>
              </a:tabLst>
            </a:pPr>
            <a:r>
              <a:rPr lang="de-CH" dirty="0"/>
              <a:t>Verschiedene </a:t>
            </a:r>
            <a:r>
              <a:rPr lang="de-CH" dirty="0" smtClean="0"/>
              <a:t>Beruf</a:t>
            </a:r>
          </a:p>
          <a:p>
            <a:pPr>
              <a:tabLst>
                <a:tab pos="0" algn="l"/>
              </a:tabLst>
            </a:pPr>
            <a:endParaRPr lang="de-CH" dirty="0"/>
          </a:p>
          <a:p>
            <a:pPr>
              <a:tabLst>
                <a:tab pos="0" algn="l"/>
              </a:tabLst>
            </a:pPr>
            <a:r>
              <a:rPr lang="de-CH" dirty="0"/>
              <a:t>				                                              </a:t>
            </a:r>
          </a:p>
        </p:txBody>
      </p:sp>
      <p:sp>
        <p:nvSpPr>
          <p:cNvPr id="4" name="Titel 3"/>
          <p:cNvSpPr>
            <a:spLocks noGrp="1"/>
          </p:cNvSpPr>
          <p:nvPr>
            <p:ph type="title"/>
          </p:nvPr>
        </p:nvSpPr>
        <p:spPr/>
        <p:txBody>
          <a:bodyPr/>
          <a:lstStyle/>
          <a:p>
            <a:r>
              <a:rPr lang="de-CH" dirty="0" smtClean="0"/>
              <a:t>Tipps &amp; Tricks</a:t>
            </a:r>
            <a:endParaRPr lang="de-CH" dirty="0"/>
          </a:p>
        </p:txBody>
      </p:sp>
      <p:sp>
        <p:nvSpPr>
          <p:cNvPr id="5" name="Textfeld 4"/>
          <p:cNvSpPr txBox="1"/>
          <p:nvPr/>
        </p:nvSpPr>
        <p:spPr>
          <a:xfrm>
            <a:off x="4572000" y="1201316"/>
            <a:ext cx="3960440" cy="5262979"/>
          </a:xfrm>
          <a:prstGeom prst="rect">
            <a:avLst/>
          </a:prstGeom>
          <a:noFill/>
        </p:spPr>
        <p:txBody>
          <a:bodyPr wrap="square" rtlCol="0">
            <a:spAutoFit/>
          </a:bodyPr>
          <a:lstStyle/>
          <a:p>
            <a:r>
              <a:rPr lang="de-CH" sz="1400" dirty="0"/>
              <a:t>Eignungstest </a:t>
            </a:r>
            <a:r>
              <a:rPr lang="de-CH" sz="1400" dirty="0" smtClean="0"/>
              <a:t>AGVS</a:t>
            </a:r>
          </a:p>
          <a:p>
            <a:r>
              <a:rPr lang="de-CH" sz="1400" dirty="0" smtClean="0">
                <a:hlinkClick r:id="rId2"/>
              </a:rPr>
              <a:t>www.agvs-eignungstest.ch</a:t>
            </a:r>
            <a:endParaRPr lang="de-CH" sz="1400" dirty="0"/>
          </a:p>
          <a:p>
            <a:r>
              <a:rPr lang="de-CH" sz="1400" dirty="0" smtClean="0">
                <a:hlinkClick r:id="rId3"/>
              </a:rPr>
              <a:t>www.autoberufe.ch</a:t>
            </a:r>
            <a:endParaRPr lang="de-CH" sz="1400" dirty="0" smtClean="0"/>
          </a:p>
          <a:p>
            <a:endParaRPr lang="de-CH" sz="1400" dirty="0"/>
          </a:p>
          <a:p>
            <a:endParaRPr lang="de-CH" sz="1400" dirty="0"/>
          </a:p>
          <a:p>
            <a:r>
              <a:rPr lang="de-CH" sz="1400" dirty="0"/>
              <a:t>VCSI </a:t>
            </a:r>
            <a:r>
              <a:rPr lang="de-CH" sz="1400" dirty="0" smtClean="0"/>
              <a:t>Eignungstest</a:t>
            </a:r>
          </a:p>
          <a:p>
            <a:r>
              <a:rPr lang="de-CH" sz="1400" dirty="0" smtClean="0">
                <a:hlinkClick r:id="rId4"/>
              </a:rPr>
              <a:t>www.carrosserieberufe.ch</a:t>
            </a:r>
            <a:r>
              <a:rPr lang="de-CH" sz="1400" dirty="0" smtClean="0"/>
              <a:t> </a:t>
            </a:r>
          </a:p>
          <a:p>
            <a:endParaRPr lang="de-CH" sz="1400" dirty="0"/>
          </a:p>
          <a:p>
            <a:r>
              <a:rPr lang="de-CH" sz="1400" dirty="0" smtClean="0"/>
              <a:t>Lehrstellensuche</a:t>
            </a:r>
          </a:p>
          <a:p>
            <a:r>
              <a:rPr lang="de-CH" sz="1400" dirty="0" smtClean="0">
                <a:hlinkClick r:id="rId5"/>
              </a:rPr>
              <a:t>www.berufsberatung.ch/Lena</a:t>
            </a:r>
            <a:endParaRPr lang="de-CH" sz="1400" dirty="0" smtClean="0"/>
          </a:p>
          <a:p>
            <a:r>
              <a:rPr lang="de-CH" sz="1400" dirty="0" smtClean="0">
                <a:hlinkClick r:id="rId6"/>
              </a:rPr>
              <a:t>www.yousty.ch</a:t>
            </a:r>
            <a:endParaRPr lang="de-CH" sz="1400" dirty="0" smtClean="0"/>
          </a:p>
          <a:p>
            <a:r>
              <a:rPr lang="de-CH" sz="1400" dirty="0" smtClean="0">
                <a:hlinkClick r:id="rId7"/>
              </a:rPr>
              <a:t>www.lehrstellenboerse.ch</a:t>
            </a:r>
            <a:endParaRPr lang="de-CH" sz="1400" dirty="0" smtClean="0"/>
          </a:p>
          <a:p>
            <a:r>
              <a:rPr lang="de-CH" sz="1400" dirty="0" smtClean="0">
                <a:hlinkClick r:id="rId8"/>
              </a:rPr>
              <a:t>www.gateway-junior.net</a:t>
            </a:r>
            <a:endParaRPr lang="de-CH" sz="1400" dirty="0" smtClean="0"/>
          </a:p>
          <a:p>
            <a:endParaRPr lang="de-CH" sz="1400" dirty="0" smtClean="0"/>
          </a:p>
          <a:p>
            <a:r>
              <a:rPr lang="de-CH" sz="1400" dirty="0" smtClean="0"/>
              <a:t>Bewerbungstipps</a:t>
            </a:r>
            <a:endParaRPr lang="de-CH" sz="1400" dirty="0"/>
          </a:p>
          <a:p>
            <a:pPr>
              <a:tabLst>
                <a:tab pos="0" algn="l"/>
              </a:tabLst>
            </a:pPr>
            <a:r>
              <a:rPr lang="de-CH" sz="1400" dirty="0" smtClean="0">
                <a:hlinkClick r:id="rId9"/>
              </a:rPr>
              <a:t>www.berufsberatung.ch</a:t>
            </a:r>
            <a:r>
              <a:rPr lang="de-CH" sz="1400" dirty="0">
                <a:hlinkClick r:id="rId9"/>
              </a:rPr>
              <a:t>/</a:t>
            </a:r>
            <a:r>
              <a:rPr lang="de-CH" sz="1400" dirty="0"/>
              <a:t>	</a:t>
            </a:r>
          </a:p>
          <a:p>
            <a:pPr>
              <a:tabLst>
                <a:tab pos="0" algn="l"/>
              </a:tabLst>
            </a:pPr>
            <a:r>
              <a:rPr lang="de-CH" sz="1400" dirty="0" smtClean="0">
                <a:hlinkClick r:id="rId10"/>
              </a:rPr>
              <a:t>www.kiknet-wirtschaft-arbeit-haushalt.org/unterrichtseinheiten-wirtschaft-arbeit/bwerbungstipps</a:t>
            </a:r>
            <a:r>
              <a:rPr lang="de-CH" sz="1400" dirty="0">
                <a:hlinkClick r:id="rId10"/>
              </a:rPr>
              <a:t>/</a:t>
            </a:r>
            <a:endParaRPr lang="de-CH" sz="1400" dirty="0"/>
          </a:p>
          <a:p>
            <a:endParaRPr lang="de-CH" sz="1400" dirty="0" smtClean="0"/>
          </a:p>
          <a:p>
            <a:endParaRPr lang="de-CH" sz="1400" dirty="0" smtClean="0"/>
          </a:p>
          <a:p>
            <a:endParaRPr lang="de-CH" sz="1400" dirty="0"/>
          </a:p>
          <a:p>
            <a:endParaRPr lang="de-CH" sz="1400" dirty="0"/>
          </a:p>
          <a:p>
            <a:endParaRPr lang="de-CH" sz="1400" dirty="0"/>
          </a:p>
        </p:txBody>
      </p:sp>
    </p:spTree>
    <p:extLst>
      <p:ext uri="{BB962C8B-B14F-4D97-AF65-F5344CB8AC3E}">
        <p14:creationId xmlns:p14="http://schemas.microsoft.com/office/powerpoint/2010/main" val="588202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platzhalter 1"/>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a:xfrm>
            <a:off x="0" y="1468438"/>
            <a:ext cx="9144000" cy="3749675"/>
          </a:xfrm>
        </p:spPr>
      </p:pic>
      <p:sp>
        <p:nvSpPr>
          <p:cNvPr id="11267" name="Titel 2"/>
          <p:cNvSpPr>
            <a:spLocks noGrp="1"/>
          </p:cNvSpPr>
          <p:nvPr>
            <p:ph type="title"/>
          </p:nvPr>
        </p:nvSpPr>
        <p:spPr>
          <a:xfrm>
            <a:off x="442913" y="546100"/>
            <a:ext cx="8307387" cy="749300"/>
          </a:xfrm>
          <a:ln/>
        </p:spPr>
        <p:txBody>
          <a:bodyPr/>
          <a:lstStyle/>
          <a:p>
            <a:pPr eaLnBrk="1" hangingPunct="1"/>
            <a:r>
              <a:rPr lang="de-CH" altLang="de-DE" dirty="0" smtClean="0">
                <a:ea typeface="ＭＳ Ｐゴシック" pitchFamily="34" charset="-128"/>
              </a:rPr>
              <a:t>Ausblick</a:t>
            </a:r>
            <a:endParaRPr lang="de-DE" altLang="de-DE" dirty="0" smtClean="0">
              <a:ea typeface="ＭＳ Ｐゴシック" pitchFamily="34" charset="-128"/>
            </a:endParaRPr>
          </a:p>
        </p:txBody>
      </p:sp>
      <p:sp>
        <p:nvSpPr>
          <p:cNvPr id="11268" name="Foliennummernplatzhalter 3"/>
          <p:cNvSpPr>
            <a:spLocks noGrp="1"/>
          </p:cNvSpPr>
          <p:nvPr>
            <p:ph type="sldNum" sz="quarter" idx="16"/>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7055EA36-0C51-4A8F-B97B-E6C0FC96A489}" type="slidenum">
              <a:rPr lang="de-DE" altLang="de-DE" sz="800" smtClean="0"/>
              <a:pPr eaLnBrk="1" hangingPunct="1">
                <a:spcBef>
                  <a:spcPct val="0"/>
                </a:spcBef>
                <a:buFontTx/>
                <a:buNone/>
              </a:pPr>
              <a:t>36</a:t>
            </a:fld>
            <a:endParaRPr lang="de-DE" altLang="de-DE" sz="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CH" dirty="0" err="1" smtClean="0"/>
              <a:t>MechaniXclub</a:t>
            </a:r>
            <a:endParaRPr lang="de-CH" dirty="0" smtClean="0"/>
          </a:p>
        </p:txBody>
      </p:sp>
      <p:sp>
        <p:nvSpPr>
          <p:cNvPr id="37891" name="Inhaltsplatzhalter 2"/>
          <p:cNvSpPr>
            <a:spLocks noGrp="1"/>
          </p:cNvSpPr>
          <p:nvPr>
            <p:ph idx="1"/>
          </p:nvPr>
        </p:nvSpPr>
        <p:spPr>
          <a:xfrm>
            <a:off x="539552" y="985292"/>
            <a:ext cx="7737231" cy="3602303"/>
          </a:xfrm>
        </p:spPr>
        <p:txBody>
          <a:bodyPr/>
          <a:lstStyle/>
          <a:p>
            <a:r>
              <a:rPr lang="de-CH" smtClean="0"/>
              <a:t>Aktuell 6’500 </a:t>
            </a:r>
            <a:r>
              <a:rPr lang="de-CH" dirty="0" smtClean="0"/>
              <a:t>Member aus der Schweizer Autobranche</a:t>
            </a:r>
          </a:p>
          <a:p>
            <a:r>
              <a:rPr lang="de-CH" dirty="0" smtClean="0">
                <a:hlinkClick r:id="rId3"/>
              </a:rPr>
              <a:t>www.mechanixclub.ch</a:t>
            </a:r>
            <a:endParaRPr lang="de-CH" dirty="0" smtClean="0"/>
          </a:p>
          <a:p>
            <a:endParaRPr lang="de-CH" dirty="0" smtClean="0"/>
          </a:p>
          <a:p>
            <a:pPr marL="285750" indent="-285750">
              <a:buFont typeface="Wingdings" panose="05000000000000000000" pitchFamily="2" charset="2"/>
              <a:buChar char="Ø"/>
            </a:pPr>
            <a:r>
              <a:rPr lang="de-CH" dirty="0" smtClean="0"/>
              <a:t>Informationen zu Aus- und Weiterbildung</a:t>
            </a:r>
          </a:p>
          <a:p>
            <a:pPr marL="285750" indent="-285750">
              <a:buFont typeface="Wingdings" panose="05000000000000000000" pitchFamily="2" charset="2"/>
              <a:buChar char="Ø"/>
            </a:pPr>
            <a:r>
              <a:rPr lang="de-CH" dirty="0" err="1" smtClean="0"/>
              <a:t>Technic</a:t>
            </a:r>
            <a:r>
              <a:rPr lang="de-CH" dirty="0" smtClean="0"/>
              <a:t>-Sheets monatlich</a:t>
            </a:r>
          </a:p>
          <a:p>
            <a:pPr marL="285750" indent="-285750">
              <a:buFont typeface="Wingdings" panose="05000000000000000000" pitchFamily="2" charset="2"/>
              <a:buChar char="Ø"/>
            </a:pPr>
            <a:r>
              <a:rPr lang="de-CH" dirty="0" smtClean="0"/>
              <a:t>Übungsserien</a:t>
            </a:r>
          </a:p>
          <a:p>
            <a:pPr marL="285750" indent="-285750">
              <a:buFont typeface="Wingdings" panose="05000000000000000000" pitchFamily="2" charset="2"/>
              <a:buChar char="Ø"/>
            </a:pPr>
            <a:r>
              <a:rPr lang="de-CH" dirty="0" smtClean="0"/>
              <a:t>Attraktive Wettbewerbe / Events und vieles mehr</a:t>
            </a:r>
          </a:p>
        </p:txBody>
      </p:sp>
      <p:pic>
        <p:nvPicPr>
          <p:cNvPr id="645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913284"/>
            <a:ext cx="3456384" cy="441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7366" y="3002507"/>
            <a:ext cx="4256300" cy="232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840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WorldSkills 2013</a:t>
            </a:r>
            <a:endParaRPr lang="de-CH" dirty="0"/>
          </a:p>
        </p:txBody>
      </p:sp>
      <p:sp>
        <p:nvSpPr>
          <p:cNvPr id="4" name="Foliennummernplatzhalter 3"/>
          <p:cNvSpPr>
            <a:spLocks noGrp="1"/>
          </p:cNvSpPr>
          <p:nvPr>
            <p:ph type="sldNum" sz="quarter" idx="13"/>
          </p:nvPr>
        </p:nvSpPr>
        <p:spPr/>
        <p:txBody>
          <a:bodyPr/>
          <a:lstStyle/>
          <a:p>
            <a:pPr>
              <a:defRPr/>
            </a:pPr>
            <a:fld id="{8E0BDA3E-6EC7-435C-884A-AB21C89B8E59}" type="slidenum">
              <a:rPr lang="de-DE" smtClean="0"/>
              <a:pPr>
                <a:defRPr/>
              </a:pPr>
              <a:t>38</a:t>
            </a:fld>
            <a:endParaRPr lang="de-DE" dirty="0"/>
          </a:p>
        </p:txBody>
      </p:sp>
      <p:pic>
        <p:nvPicPr>
          <p:cNvPr id="10" name="Grafik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3577580"/>
            <a:ext cx="1691853" cy="1663267"/>
          </a:xfrm>
          <a:prstGeom prst="rect">
            <a:avLst/>
          </a:prstGeom>
          <a:noFill/>
          <a:ln>
            <a:noFill/>
          </a:ln>
          <a:extLst/>
        </p:spPr>
      </p:pic>
      <p:pic>
        <p:nvPicPr>
          <p:cNvPr id="6" name="Picture 2" descr="\\Client\C$\temp\Luk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913284"/>
            <a:ext cx="5760640" cy="4478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240" y="333286"/>
            <a:ext cx="1728192" cy="192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f\AppData\Local\Microsoft\Windows\Temporary Internet Files\Content.Outlook\XK844YKK\Fot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0128" y="1597641"/>
            <a:ext cx="2635268" cy="352839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31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5" name="Titel 4"/>
          <p:cNvSpPr>
            <a:spLocks noGrp="1"/>
          </p:cNvSpPr>
          <p:nvPr>
            <p:ph type="title"/>
          </p:nvPr>
        </p:nvSpPr>
        <p:spPr>
          <a:xfrm>
            <a:off x="3131840" y="4965000"/>
            <a:ext cx="3744416" cy="750000"/>
          </a:xfrm>
        </p:spPr>
        <p:txBody>
          <a:bodyPr/>
          <a:lstStyle/>
          <a:p>
            <a:r>
              <a:rPr lang="de-CH" sz="2000" dirty="0" err="1" smtClean="0"/>
              <a:t>SwissSkills</a:t>
            </a:r>
            <a:r>
              <a:rPr lang="de-CH" sz="2000" dirty="0" smtClean="0"/>
              <a:t> 2014 Bern</a:t>
            </a:r>
            <a:br>
              <a:rPr lang="de-CH" sz="2000" dirty="0" smtClean="0"/>
            </a:br>
            <a:r>
              <a:rPr lang="de-CH" sz="2000" dirty="0"/>
              <a:t>Automobil-Mechatroniker </a:t>
            </a:r>
          </a:p>
        </p:txBody>
      </p:sp>
      <p:sp>
        <p:nvSpPr>
          <p:cNvPr id="4" name="Foliennummernplatzhalter 3"/>
          <p:cNvSpPr>
            <a:spLocks noGrp="1"/>
          </p:cNvSpPr>
          <p:nvPr>
            <p:ph type="sldNum" sz="quarter" idx="14"/>
          </p:nvPr>
        </p:nvSpPr>
        <p:spPr/>
        <p:txBody>
          <a:bodyPr/>
          <a:lstStyle/>
          <a:p>
            <a:pPr>
              <a:defRPr/>
            </a:pPr>
            <a:fld id="{7B6CE3DF-5A03-46E0-982A-B0C2FB8CC438}" type="slidenum">
              <a:rPr lang="de-DE" smtClean="0"/>
              <a:pPr>
                <a:defRPr/>
              </a:pPr>
              <a:t>39</a:t>
            </a:fld>
            <a:endParaRPr lang="de-DE" dirty="0"/>
          </a:p>
        </p:txBody>
      </p:sp>
    </p:spTree>
    <p:extLst>
      <p:ext uri="{BB962C8B-B14F-4D97-AF65-F5344CB8AC3E}">
        <p14:creationId xmlns:p14="http://schemas.microsoft.com/office/powerpoint/2010/main" val="411936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15963" y="517525"/>
            <a:ext cx="8089900" cy="3095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spcBef>
                <a:spcPct val="0"/>
              </a:spcBef>
              <a:buFontTx/>
              <a:buNone/>
            </a:pPr>
            <a:r>
              <a:rPr lang="de-CH" altLang="de-DE" sz="1800" b="1" dirty="0">
                <a:solidFill>
                  <a:srgbClr val="FE0000"/>
                </a:solidFill>
                <a:cs typeface="Arial" pitchFamily="34" charset="0"/>
              </a:rPr>
              <a:t>Der AGVS Schweiz und seine Sektionen</a:t>
            </a:r>
          </a:p>
        </p:txBody>
      </p:sp>
      <p:sp>
        <p:nvSpPr>
          <p:cNvPr id="16388" name="Rectangle 4"/>
          <p:cNvSpPr>
            <a:spLocks noChangeArrowheads="1"/>
          </p:cNvSpPr>
          <p:nvPr/>
        </p:nvSpPr>
        <p:spPr bwMode="auto">
          <a:xfrm>
            <a:off x="703263" y="1236663"/>
            <a:ext cx="766762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spcBef>
                <a:spcPct val="20000"/>
              </a:spcBef>
              <a:buFont typeface="Arial" pitchFamily="34" charset="0"/>
              <a:tabLst>
                <a:tab pos="190500" algn="l"/>
              </a:tabLst>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tabLst>
                <a:tab pos="190500" algn="l"/>
              </a:tabLs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tabLst>
                <a:tab pos="190500" algn="l"/>
              </a:tabLst>
              <a:defRPr sz="1400">
                <a:solidFill>
                  <a:schemeClr val="tx1"/>
                </a:solidFill>
                <a:latin typeface="Arial" pitchFamily="34" charset="0"/>
                <a:ea typeface="ＭＳ Ｐゴシック" pitchFamily="34" charset="-128"/>
              </a:defRPr>
            </a:lvl9pPr>
          </a:lstStyle>
          <a:p>
            <a:pPr>
              <a:spcBef>
                <a:spcPct val="50000"/>
              </a:spcBef>
              <a:buFontTx/>
              <a:buNone/>
            </a:pPr>
            <a:endParaRPr lang="de-DE" altLang="de-DE" sz="1600">
              <a:solidFill>
                <a:srgbClr val="000000"/>
              </a:solidFill>
              <a:cs typeface="Arial" pitchFamily="34" charset="0"/>
            </a:endParaRPr>
          </a:p>
        </p:txBody>
      </p:sp>
      <p:sp>
        <p:nvSpPr>
          <p:cNvPr id="16389" name="Rectangle 5"/>
          <p:cNvSpPr>
            <a:spLocks noChangeArrowheads="1"/>
          </p:cNvSpPr>
          <p:nvPr/>
        </p:nvSpPr>
        <p:spPr bwMode="auto">
          <a:xfrm>
            <a:off x="8980488" y="-560388"/>
            <a:ext cx="1635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16390" name="Text Box 11"/>
          <p:cNvSpPr txBox="1">
            <a:spLocks noChangeArrowheads="1"/>
          </p:cNvSpPr>
          <p:nvPr/>
        </p:nvSpPr>
        <p:spPr bwMode="auto">
          <a:xfrm>
            <a:off x="1368425" y="3894138"/>
            <a:ext cx="165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spAutoFit/>
          </a:bodyPr>
          <a:lstStyle>
            <a:lvl1pPr>
              <a:spcBef>
                <a:spcPct val="20000"/>
              </a:spcBef>
              <a:buFont typeface="Arial" pitchFamily="34" charset="0"/>
              <a:defRPr sz="1400">
                <a:solidFill>
                  <a:schemeClr val="tx1"/>
                </a:solidFill>
                <a:latin typeface="Arial" pitchFamily="34" charset="0"/>
                <a:ea typeface="ＭＳ Ｐゴシック" pitchFamily="34" charset="-128"/>
              </a:defRPr>
            </a:lvl1pPr>
            <a:lvl2pPr marL="742950" indent="-285750">
              <a:spcBef>
                <a:spcPct val="20000"/>
              </a:spcBef>
              <a:buFont typeface="Arial" pitchFamily="34" charset="0"/>
              <a:buChar char="&gt;"/>
              <a:defRPr sz="1400">
                <a:solidFill>
                  <a:schemeClr val="tx1"/>
                </a:solidFill>
                <a:latin typeface="Arial" pitchFamily="34" charset="0"/>
                <a:ea typeface="ＭＳ Ｐゴシック" pitchFamily="34" charset="-128"/>
              </a:defRPr>
            </a:lvl2pPr>
            <a:lvl3pPr marL="11430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3pPr>
            <a:lvl4pPr marL="16002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4pPr>
            <a:lvl5pPr marL="2057400" indent="-228600">
              <a:spcBef>
                <a:spcPct val="20000"/>
              </a:spcBef>
              <a:buFont typeface="Arial" pitchFamily="34" charset="0"/>
              <a:buChar char="&gt;"/>
              <a:defRPr sz="1400">
                <a:solidFill>
                  <a:schemeClr val="tx1"/>
                </a:solidFill>
                <a:latin typeface="Arial" pitchFamily="34" charset="0"/>
                <a:ea typeface="ＭＳ Ｐゴシック" pitchFamily="34" charset="-128"/>
              </a:defRPr>
            </a:lvl5pPr>
            <a:lvl6pPr marL="25146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6pPr>
            <a:lvl7pPr marL="29718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7pPr>
            <a:lvl8pPr marL="34290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8pPr>
            <a:lvl9pPr marL="3886200" indent="-228600" fontAlgn="base">
              <a:spcBef>
                <a:spcPct val="20000"/>
              </a:spcBef>
              <a:spcAft>
                <a:spcPct val="0"/>
              </a:spcAft>
              <a:buFont typeface="Arial" pitchFamily="34" charset="0"/>
              <a:buChar char="&gt;"/>
              <a:defRPr sz="1400">
                <a:solidFill>
                  <a:schemeClr val="tx1"/>
                </a:solidFill>
                <a:latin typeface="Arial" pitchFamily="34" charset="0"/>
                <a:ea typeface="ＭＳ Ｐゴシック" pitchFamily="34" charset="-128"/>
              </a:defRPr>
            </a:lvl9pPr>
          </a:lstStyle>
          <a:p>
            <a:pPr algn="r">
              <a:spcBef>
                <a:spcPct val="0"/>
              </a:spcBef>
              <a:buFontTx/>
              <a:buNone/>
            </a:pPr>
            <a:endParaRPr lang="de-CH" altLang="de-DE" sz="1800">
              <a:solidFill>
                <a:srgbClr val="000000"/>
              </a:solidFill>
              <a:latin typeface="Times" pitchFamily="18" charset="0"/>
              <a:cs typeface="Arial" pitchFamily="34" charset="0"/>
            </a:endParaRPr>
          </a:p>
        </p:txBody>
      </p:sp>
      <p:sp>
        <p:nvSpPr>
          <p:cNvPr id="6151" name="Text Box 23"/>
          <p:cNvSpPr txBox="1">
            <a:spLocks noChangeArrowheads="1"/>
          </p:cNvSpPr>
          <p:nvPr/>
        </p:nvSpPr>
        <p:spPr bwMode="auto">
          <a:xfrm>
            <a:off x="715963" y="1417638"/>
            <a:ext cx="77120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spAutoFit/>
          </a:bodyPr>
          <a:lstStyle>
            <a:lvl1pPr algn="l">
              <a:spcBef>
                <a:spcPct val="20000"/>
              </a:spcBef>
              <a:defRPr>
                <a:solidFill>
                  <a:schemeClr val="tx1"/>
                </a:solidFill>
                <a:latin typeface="Arial" pitchFamily="34" charset="0"/>
              </a:defRPr>
            </a:lvl1pPr>
            <a:lvl2pPr marL="742950" indent="-285750" algn="l">
              <a:spcBef>
                <a:spcPct val="20000"/>
              </a:spcBef>
              <a:defRPr>
                <a:solidFill>
                  <a:schemeClr val="tx1"/>
                </a:solidFill>
                <a:latin typeface="Arial" pitchFamily="34" charset="0"/>
              </a:defRPr>
            </a:lvl2pPr>
            <a:lvl3pPr marL="1143000" indent="-228600" algn="l">
              <a:spcBef>
                <a:spcPct val="20000"/>
              </a:spcBef>
              <a:defRPr>
                <a:solidFill>
                  <a:schemeClr val="tx1"/>
                </a:solidFill>
                <a:latin typeface="Arial" pitchFamily="34" charset="0"/>
              </a:defRPr>
            </a:lvl3pPr>
            <a:lvl4pPr marL="1600200" indent="-228600" algn="l">
              <a:spcBef>
                <a:spcPct val="20000"/>
              </a:spcBef>
              <a:defRPr>
                <a:solidFill>
                  <a:schemeClr val="tx1"/>
                </a:solidFill>
                <a:latin typeface="Arial" pitchFamily="34" charset="0"/>
              </a:defRPr>
            </a:lvl4pPr>
            <a:lvl5pPr marL="2057400" indent="-228600" algn="l">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a:spcBef>
                <a:spcPct val="0"/>
              </a:spcBef>
              <a:defRPr/>
            </a:pPr>
            <a:r>
              <a:rPr lang="de-DE" altLang="ko-KR" sz="1600" dirty="0">
                <a:solidFill>
                  <a:srgbClr val="000000"/>
                </a:solidFill>
                <a:ea typeface="Gulim" pitchFamily="34" charset="-127"/>
              </a:rPr>
              <a:t>Der AGVS Schweiz setzt sich als Dachorganisation der Schweizer Garagisten für seine Mitglieder ein und unterstützt diese in ihrer harten Arbeit. In dieser Rolle nimmt er </a:t>
            </a:r>
            <a:r>
              <a:rPr lang="de-DE" altLang="ko-KR" sz="1600" dirty="0" err="1">
                <a:solidFill>
                  <a:srgbClr val="000000"/>
                </a:solidFill>
                <a:ea typeface="Gulim" pitchFamily="34" charset="-127"/>
              </a:rPr>
              <a:t>Einfluss</a:t>
            </a:r>
            <a:r>
              <a:rPr lang="de-DE" altLang="ko-KR" sz="1600" dirty="0">
                <a:solidFill>
                  <a:srgbClr val="000000"/>
                </a:solidFill>
                <a:ea typeface="Gulim" pitchFamily="34" charset="-127"/>
              </a:rPr>
              <a:t> auf die Rahmenbedingungen und bietet konkrete Leistungen im Alltag an. </a:t>
            </a:r>
            <a:r>
              <a:rPr lang="de-CH" altLang="ko-KR" sz="1600" dirty="0">
                <a:solidFill>
                  <a:srgbClr val="000000"/>
                </a:solidFill>
                <a:ea typeface="Gulim" pitchFamily="34" charset="-127"/>
              </a:rPr>
              <a:t>Die drei Kernkompetenzen des AGVS sind </a:t>
            </a:r>
          </a:p>
          <a:p>
            <a:pPr>
              <a:spcBef>
                <a:spcPct val="0"/>
              </a:spcBef>
              <a:defRPr/>
            </a:pPr>
            <a:endParaRPr lang="de-CH" altLang="ko-KR" sz="1600" dirty="0">
              <a:solidFill>
                <a:srgbClr val="000000"/>
              </a:solidFill>
              <a:ea typeface="Gulim" pitchFamily="34" charset="-127"/>
            </a:endParaRP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die </a:t>
            </a:r>
            <a:r>
              <a:rPr lang="de-CH" altLang="ko-KR" sz="1600" b="1" dirty="0">
                <a:solidFill>
                  <a:srgbClr val="000000"/>
                </a:solidFill>
                <a:ea typeface="Gulim" pitchFamily="34" charset="-127"/>
              </a:rPr>
              <a:t>Aus- und Weiterbildung</a:t>
            </a:r>
            <a:r>
              <a:rPr lang="de-CH" altLang="ko-KR" sz="1600" dirty="0">
                <a:solidFill>
                  <a:srgbClr val="000000"/>
                </a:solidFill>
                <a:ea typeface="Gulim" pitchFamily="34" charset="-127"/>
              </a:rPr>
              <a:t>, </a:t>
            </a: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die </a:t>
            </a:r>
            <a:r>
              <a:rPr lang="de-CH" altLang="ko-KR" sz="1600" b="1" dirty="0">
                <a:solidFill>
                  <a:srgbClr val="000000"/>
                </a:solidFill>
                <a:ea typeface="Gulim" pitchFamily="34" charset="-127"/>
              </a:rPr>
              <a:t>klassische Branchenvertretung</a:t>
            </a:r>
            <a:r>
              <a:rPr lang="de-CH" altLang="ko-KR" sz="1600" dirty="0">
                <a:solidFill>
                  <a:srgbClr val="000000"/>
                </a:solidFill>
                <a:ea typeface="Gulim" pitchFamily="34" charset="-127"/>
              </a:rPr>
              <a:t> sowie </a:t>
            </a:r>
          </a:p>
          <a:p>
            <a:pPr marL="285750" indent="-285750">
              <a:spcBef>
                <a:spcPct val="0"/>
              </a:spcBef>
              <a:buFont typeface="Arial" panose="020B0604020202020204" pitchFamily="34" charset="0"/>
              <a:buChar char="•"/>
              <a:defRPr/>
            </a:pPr>
            <a:r>
              <a:rPr lang="de-CH" altLang="ko-KR" sz="1600" dirty="0">
                <a:solidFill>
                  <a:srgbClr val="000000"/>
                </a:solidFill>
                <a:ea typeface="Gulim" pitchFamily="34" charset="-127"/>
              </a:rPr>
              <a:t>das Anbieten von marktgerechten </a:t>
            </a:r>
            <a:r>
              <a:rPr lang="de-CH" altLang="ko-KR" sz="1600" b="1" dirty="0">
                <a:solidFill>
                  <a:srgbClr val="000000"/>
                </a:solidFill>
                <a:ea typeface="Gulim" pitchFamily="34" charset="-127"/>
              </a:rPr>
              <a:t>Dienstleistungen</a:t>
            </a:r>
            <a:r>
              <a:rPr lang="de-CH" altLang="ko-KR" sz="1600" dirty="0">
                <a:solidFill>
                  <a:srgbClr val="000000"/>
                </a:solidFill>
                <a:ea typeface="Gulim" pitchFamily="34" charset="-127"/>
              </a:rPr>
              <a:t>.</a:t>
            </a:r>
          </a:p>
          <a:p>
            <a:pPr>
              <a:spcBef>
                <a:spcPct val="0"/>
              </a:spcBef>
              <a:defRPr/>
            </a:pPr>
            <a:endParaRPr lang="de-CH" altLang="ko-KR" sz="1600" dirty="0">
              <a:solidFill>
                <a:srgbClr val="000000"/>
              </a:solidFill>
              <a:ea typeface="Gulim" pitchFamily="34" charset="-127"/>
            </a:endParaRPr>
          </a:p>
          <a:p>
            <a:pPr>
              <a:spcBef>
                <a:spcPct val="0"/>
              </a:spcBef>
              <a:defRPr/>
            </a:pPr>
            <a:r>
              <a:rPr lang="de-CH" altLang="ko-KR" sz="1600" dirty="0">
                <a:solidFill>
                  <a:srgbClr val="000000"/>
                </a:solidFill>
                <a:ea typeface="Gulim" pitchFamily="34" charset="-127"/>
              </a:rPr>
              <a:t>Eine tragende Säule der Interessenwahrnehmung bildet die regionale Verankerung des AGVS mit </a:t>
            </a:r>
            <a:r>
              <a:rPr lang="de-CH" altLang="ko-KR" sz="1600" b="1" dirty="0" smtClean="0">
                <a:solidFill>
                  <a:srgbClr val="000000"/>
                </a:solidFill>
                <a:ea typeface="Gulim" pitchFamily="34" charset="-127"/>
              </a:rPr>
              <a:t>21</a:t>
            </a:r>
            <a:r>
              <a:rPr lang="de-CH" altLang="ko-KR" sz="1600" b="1" dirty="0">
                <a:solidFill>
                  <a:srgbClr val="000000"/>
                </a:solidFill>
                <a:ea typeface="Gulim" pitchFamily="34" charset="-127"/>
              </a:rPr>
              <a:t> Sektionen und </a:t>
            </a:r>
            <a:r>
              <a:rPr lang="de-CH" altLang="ko-KR" sz="1600" b="1" dirty="0" smtClean="0">
                <a:solidFill>
                  <a:srgbClr val="000000"/>
                </a:solidFill>
                <a:ea typeface="Gulim" pitchFamily="34" charset="-127"/>
              </a:rPr>
              <a:t>4</a:t>
            </a:r>
            <a:r>
              <a:rPr lang="de-CH" altLang="ko-KR" sz="1600" b="1" dirty="0">
                <a:solidFill>
                  <a:srgbClr val="000000"/>
                </a:solidFill>
                <a:ea typeface="Gulim" pitchFamily="34" charset="-127"/>
              </a:rPr>
              <a:t> Untergruppen</a:t>
            </a:r>
            <a:r>
              <a:rPr lang="de-CH" altLang="ko-KR" sz="1600" dirty="0">
                <a:solidFill>
                  <a:srgbClr val="000000"/>
                </a:solidFill>
                <a:ea typeface="Gulim" pitchFamily="34" charset="-127"/>
              </a:rPr>
              <a:t>. </a:t>
            </a:r>
            <a:r>
              <a:rPr lang="de-DE" altLang="ko-KR" sz="1600" dirty="0">
                <a:solidFill>
                  <a:srgbClr val="000000"/>
                </a:solidFill>
                <a:ea typeface="Gulim" pitchFamily="34" charset="-127"/>
              </a:rPr>
              <a:t>Die Stärke des Branchen- und Berufsverbandes besteht im Miteinander aller Glieder. </a:t>
            </a:r>
            <a:endParaRPr lang="de-CH" altLang="ko-KR" sz="1600" dirty="0">
              <a:solidFill>
                <a:srgbClr val="000000"/>
              </a:solidFill>
              <a:latin typeface="Times" pitchFamily="18" charset="0"/>
              <a:ea typeface="Gulim" pitchFamily="34" charset="-127"/>
            </a:endParaRPr>
          </a:p>
        </p:txBody>
      </p:sp>
      <p:pic>
        <p:nvPicPr>
          <p:cNvPr id="16392" name="Picture 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4388" y="371475"/>
            <a:ext cx="183197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60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3"/>
          </p:nvPr>
        </p:nvSpPr>
        <p:spPr/>
        <p:txBody>
          <a:bodyPr/>
          <a:lstStyle/>
          <a:p>
            <a:pPr>
              <a:defRPr/>
            </a:pPr>
            <a:fld id="{13C42BDE-D419-47AF-A983-F6AE2E401F09}" type="slidenum">
              <a:rPr lang="de-DE" smtClean="0"/>
              <a:pPr>
                <a:defRPr/>
              </a:pPr>
              <a:t>40</a:t>
            </a:fld>
            <a:endParaRPr lang="de-DE" dirty="0"/>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858" r="-35409" b="-29687"/>
          <a:stretch/>
        </p:blipFill>
        <p:spPr bwMode="auto">
          <a:xfrm>
            <a:off x="73049" y="553244"/>
            <a:ext cx="11915775" cy="600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835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el 2"/>
          <p:cNvSpPr>
            <a:spLocks noGrp="1"/>
          </p:cNvSpPr>
          <p:nvPr>
            <p:ph type="title"/>
          </p:nvPr>
        </p:nvSpPr>
        <p:spPr>
          <a:xfrm>
            <a:off x="442913" y="546100"/>
            <a:ext cx="4705151" cy="749300"/>
          </a:xfrm>
          <a:ln/>
        </p:spPr>
        <p:txBody>
          <a:bodyPr/>
          <a:lstStyle/>
          <a:p>
            <a:r>
              <a:rPr lang="de-CH" altLang="de-DE" dirty="0" smtClean="0">
                <a:ea typeface="ＭＳ Ｐゴシック" pitchFamily="34" charset="-128"/>
              </a:rPr>
              <a:t>Für den Nachwuchs: </a:t>
            </a:r>
            <a:r>
              <a:rPr lang="de-CH" altLang="de-DE" dirty="0" err="1" smtClean="0">
                <a:ea typeface="ＭＳ Ｐゴシック" pitchFamily="34" charset="-128"/>
              </a:rPr>
              <a:t>autoberufe.ch</a:t>
            </a:r>
            <a:endParaRPr lang="de-CH" altLang="de-DE" dirty="0" smtClean="0">
              <a:ea typeface="ＭＳ Ｐゴシック" pitchFamily="34" charset="-128"/>
            </a:endParaRPr>
          </a:p>
        </p:txBody>
      </p:sp>
      <p:sp>
        <p:nvSpPr>
          <p:cNvPr id="44036" name="Foliennummernplatzhalter 3"/>
          <p:cNvSpPr>
            <a:spLocks noGrp="1"/>
          </p:cNvSpPr>
          <p:nvPr>
            <p:ph type="sldNum" sz="quarter"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AE623083-3B3F-451B-B5C3-A03C577D9C77}" type="slidenum">
              <a:rPr lang="de-DE" altLang="de-DE" smtClean="0">
                <a:ea typeface="ＭＳ Ｐゴシック" pitchFamily="34" charset="-128"/>
              </a:rPr>
              <a:pPr>
                <a:defRPr/>
              </a:pPr>
              <a:t>41</a:t>
            </a:fld>
            <a:endParaRPr lang="de-DE" altLang="de-DE" smtClean="0">
              <a:ea typeface="ＭＳ Ｐゴシック" pitchFamily="34" charset="-128"/>
            </a:endParaRPr>
          </a:p>
        </p:txBody>
      </p:sp>
      <p:sp>
        <p:nvSpPr>
          <p:cNvPr id="7" name="Textfeld 6"/>
          <p:cNvSpPr txBox="1"/>
          <p:nvPr/>
        </p:nvSpPr>
        <p:spPr>
          <a:xfrm>
            <a:off x="468313" y="1401763"/>
            <a:ext cx="3959225" cy="3754874"/>
          </a:xfrm>
          <a:prstGeom prst="rect">
            <a:avLst/>
          </a:prstGeom>
          <a:noFill/>
        </p:spPr>
        <p:txBody>
          <a:bodyPr>
            <a:spAutoFit/>
          </a:bodyPr>
          <a:lstStyle/>
          <a:p>
            <a:pPr marL="171450" indent="-171450">
              <a:buFont typeface="Arial" panose="020B0604020202020204" pitchFamily="34" charset="0"/>
              <a:buChar char="•"/>
              <a:defRPr/>
            </a:pPr>
            <a:r>
              <a:rPr lang="de-CH" sz="1400" b="1" dirty="0">
                <a:solidFill>
                  <a:srgbClr val="000000"/>
                </a:solidFill>
                <a:latin typeface="Arial" charset="0"/>
              </a:rPr>
              <a:t>Primäre Zielgruppe: </a:t>
            </a:r>
            <a:br>
              <a:rPr lang="de-CH" sz="1400" b="1" dirty="0">
                <a:solidFill>
                  <a:srgbClr val="000000"/>
                </a:solidFill>
                <a:latin typeface="Arial" charset="0"/>
              </a:rPr>
            </a:br>
            <a:r>
              <a:rPr lang="de-CH" sz="1400" dirty="0">
                <a:solidFill>
                  <a:srgbClr val="000000"/>
                </a:solidFill>
                <a:latin typeface="Arial" charset="0"/>
              </a:rPr>
              <a:t>Schüler im Alter zwischen 13 und 15 Jahren</a:t>
            </a:r>
          </a:p>
          <a:p>
            <a:pPr>
              <a:defRPr/>
            </a:pPr>
            <a:endParaRPr lang="de-CH" sz="1400" b="1" dirty="0">
              <a:solidFill>
                <a:srgbClr val="000000"/>
              </a:solidFill>
              <a:latin typeface="Arial" charset="0"/>
            </a:endParaRPr>
          </a:p>
          <a:p>
            <a:pPr marL="171450" indent="-171450">
              <a:buFont typeface="Arial" panose="020B0604020202020204" pitchFamily="34" charset="0"/>
              <a:buChar char="•"/>
              <a:defRPr/>
            </a:pPr>
            <a:r>
              <a:rPr lang="de-CH" sz="1400" b="1" dirty="0">
                <a:solidFill>
                  <a:srgbClr val="000000"/>
                </a:solidFill>
                <a:latin typeface="Arial" charset="0"/>
              </a:rPr>
              <a:t>Sekundäre Zielgruppe: </a:t>
            </a:r>
            <a:br>
              <a:rPr lang="de-CH" sz="1400" b="1" dirty="0">
                <a:solidFill>
                  <a:srgbClr val="000000"/>
                </a:solidFill>
                <a:latin typeface="Arial" charset="0"/>
              </a:rPr>
            </a:br>
            <a:r>
              <a:rPr lang="de-CH" sz="1400" dirty="0">
                <a:latin typeface="Arial" charset="0"/>
              </a:rPr>
              <a:t>Eltern, Grundschullehrer, Berufsberater und aktuelle </a:t>
            </a:r>
            <a:r>
              <a:rPr lang="de-CH" sz="1400" dirty="0" smtClean="0">
                <a:latin typeface="Arial" charset="0"/>
              </a:rPr>
              <a:t>Autogewerbe-Lernende</a:t>
            </a:r>
          </a:p>
          <a:p>
            <a:pPr>
              <a:defRPr/>
            </a:pPr>
            <a:endParaRPr lang="de-CH" sz="1400" dirty="0"/>
          </a:p>
          <a:p>
            <a:pPr>
              <a:defRPr/>
            </a:pPr>
            <a:endParaRPr lang="de-CH" sz="1400" dirty="0" smtClean="0">
              <a:hlinkClick r:id="rId3"/>
            </a:endParaRPr>
          </a:p>
          <a:p>
            <a:pPr>
              <a:defRPr/>
            </a:pPr>
            <a:endParaRPr lang="de-CH" sz="1400" dirty="0">
              <a:hlinkClick r:id="rId3"/>
            </a:endParaRPr>
          </a:p>
          <a:p>
            <a:pPr>
              <a:defRPr/>
            </a:pPr>
            <a:endParaRPr lang="de-CH" sz="1400" dirty="0" smtClean="0">
              <a:hlinkClick r:id="rId3"/>
            </a:endParaRPr>
          </a:p>
          <a:p>
            <a:pPr marL="285750" indent="-285750">
              <a:buFont typeface="Wingdings" panose="05000000000000000000" pitchFamily="2" charset="2"/>
              <a:buChar char="ü"/>
              <a:defRPr/>
            </a:pPr>
            <a:r>
              <a:rPr lang="de-CH" sz="1400" dirty="0" smtClean="0">
                <a:hlinkClick r:id="rId3"/>
              </a:rPr>
              <a:t>https</a:t>
            </a:r>
            <a:r>
              <a:rPr lang="de-CH" sz="1400" dirty="0">
                <a:hlinkClick r:id="rId3"/>
              </a:rPr>
              <a:t>://</a:t>
            </a:r>
            <a:r>
              <a:rPr lang="de-CH" sz="1400" dirty="0" smtClean="0">
                <a:hlinkClick r:id="rId3"/>
              </a:rPr>
              <a:t>www.facebook.com/myfuture.agvs</a:t>
            </a:r>
            <a:endParaRPr lang="de-CH" sz="1400" dirty="0" smtClean="0"/>
          </a:p>
          <a:p>
            <a:pPr marL="285750" indent="-285750">
              <a:buFont typeface="Wingdings" panose="05000000000000000000" pitchFamily="2" charset="2"/>
              <a:buChar char="ü"/>
              <a:defRPr/>
            </a:pPr>
            <a:r>
              <a:rPr lang="de-CH" sz="1400" dirty="0" smtClean="0"/>
              <a:t>Fragen: </a:t>
            </a:r>
            <a:r>
              <a:rPr lang="de-CH" sz="1400" dirty="0" smtClean="0">
                <a:hlinkClick r:id="rId4"/>
              </a:rPr>
              <a:t>myfuture@agvs-upsa.ch</a:t>
            </a:r>
            <a:r>
              <a:rPr lang="de-CH" sz="1400" dirty="0" smtClean="0"/>
              <a:t> </a:t>
            </a:r>
            <a:endParaRPr lang="de-CH" sz="1400" dirty="0" smtClean="0">
              <a:latin typeface="Arial" charset="0"/>
            </a:endParaRPr>
          </a:p>
          <a:p>
            <a:pPr marL="171450" indent="-171450">
              <a:buFont typeface="Arial" panose="020B0604020202020204" pitchFamily="34" charset="0"/>
              <a:buChar char="•"/>
              <a:defRPr/>
            </a:pPr>
            <a:endParaRPr lang="de-CH" sz="1400" dirty="0">
              <a:latin typeface="Arial" charset="0"/>
            </a:endParaRPr>
          </a:p>
          <a:p>
            <a:pPr marL="171450" indent="-171450">
              <a:buFont typeface="Arial" panose="020B0604020202020204" pitchFamily="34" charset="0"/>
              <a:buChar char="•"/>
              <a:defRPr/>
            </a:pPr>
            <a:endParaRPr lang="de-CH" sz="1400" b="1" dirty="0">
              <a:solidFill>
                <a:srgbClr val="000000"/>
              </a:solidFill>
              <a:latin typeface="Arial" charset="0"/>
            </a:endParaRPr>
          </a:p>
          <a:p>
            <a:pPr marL="171450" indent="-171450">
              <a:buFont typeface="Arial" panose="020B0604020202020204" pitchFamily="34" charset="0"/>
              <a:buChar char="•"/>
              <a:defRPr/>
            </a:pPr>
            <a:endParaRPr lang="de-CH" sz="1400" b="1" dirty="0">
              <a:solidFill>
                <a:srgbClr val="000000"/>
              </a:solidFill>
              <a:latin typeface="Arial" charset="0"/>
            </a:endParaRPr>
          </a:p>
          <a:p>
            <a:pPr>
              <a:defRPr/>
            </a:pPr>
            <a:endParaRPr lang="de-CH" sz="1400" dirty="0">
              <a:solidFill>
                <a:srgbClr val="000000"/>
              </a:solidFill>
              <a:latin typeface="Arial" charset="0"/>
            </a:endParaRPr>
          </a:p>
          <a:p>
            <a:pPr>
              <a:defRPr/>
            </a:pPr>
            <a:endParaRPr lang="de-CH" sz="1400" b="1" dirty="0">
              <a:solidFill>
                <a:srgbClr val="000000"/>
              </a:solidFill>
              <a:latin typeface="Arial" charset="0"/>
            </a:endParaRPr>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9571" y="337220"/>
            <a:ext cx="461246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9571" y="2785492"/>
            <a:ext cx="4608933" cy="289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4551" y="4233531"/>
            <a:ext cx="3632076" cy="97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Grafik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9786" y="3001516"/>
            <a:ext cx="840171" cy="405779"/>
          </a:xfrm>
          <a:prstGeom prst="rect">
            <a:avLst/>
          </a:prstGeom>
        </p:spPr>
      </p:pic>
    </p:spTree>
    <p:extLst>
      <p:ext uri="{BB962C8B-B14F-4D97-AF65-F5344CB8AC3E}">
        <p14:creationId xmlns:p14="http://schemas.microsoft.com/office/powerpoint/2010/main" val="186547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el 3"/>
          <p:cNvSpPr>
            <a:spLocks noGrp="1"/>
          </p:cNvSpPr>
          <p:nvPr>
            <p:ph type="title"/>
          </p:nvPr>
        </p:nvSpPr>
        <p:spPr>
          <a:xfrm>
            <a:off x="442913" y="546100"/>
            <a:ext cx="8307387" cy="798513"/>
          </a:xfrm>
          <a:ln/>
        </p:spPr>
        <p:txBody>
          <a:bodyPr/>
          <a:lstStyle/>
          <a:p>
            <a:pPr eaLnBrk="1" hangingPunct="1"/>
            <a:r>
              <a:rPr lang="de-CH" altLang="de-DE" smtClean="0">
                <a:ea typeface="ＭＳ Ｐゴシック" pitchFamily="34" charset="-128"/>
              </a:rPr>
              <a:t>Vollbild und Text</a:t>
            </a:r>
            <a:br>
              <a:rPr lang="de-CH" altLang="de-DE" smtClean="0">
                <a:ea typeface="ＭＳ Ｐゴシック" pitchFamily="34" charset="-128"/>
              </a:rPr>
            </a:br>
            <a:r>
              <a:rPr lang="de-CH" altLang="de-DE" smtClean="0">
                <a:ea typeface="ＭＳ Ｐゴシック" pitchFamily="34" charset="-128"/>
              </a:rPr>
              <a:t>Xy</a:t>
            </a:r>
          </a:p>
        </p:txBody>
      </p:sp>
      <p:sp>
        <p:nvSpPr>
          <p:cNvPr id="17412" name="Fußzeilenplatzhalt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r>
              <a:rPr lang="de-DE" altLang="de-DE" sz="800" b="1" smtClean="0">
                <a:solidFill>
                  <a:schemeClr val="bg1"/>
                </a:solidFill>
              </a:rPr>
              <a:t>((Fusszeile)) Lorem ipsum dolor sit amet.</a:t>
            </a:r>
          </a:p>
        </p:txBody>
      </p:sp>
      <p:sp>
        <p:nvSpPr>
          <p:cNvPr id="17413" name="Foliennummernplatzhalter 4"/>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B1B83505-D132-4FAD-8E72-ABC5F6711738}" type="slidenum">
              <a:rPr lang="de-DE" altLang="de-DE" sz="800" b="1" smtClean="0">
                <a:solidFill>
                  <a:schemeClr val="bg1"/>
                </a:solidFill>
              </a:rPr>
              <a:pPr eaLnBrk="1" hangingPunct="1">
                <a:spcBef>
                  <a:spcPct val="0"/>
                </a:spcBef>
                <a:buFontTx/>
                <a:buNone/>
              </a:pPr>
              <a:t>42</a:t>
            </a:fld>
            <a:endParaRPr lang="de-DE" altLang="de-DE" sz="800" b="1" smtClean="0">
              <a:solidFill>
                <a:schemeClr val="bg1"/>
              </a:solidFill>
            </a:endParaRPr>
          </a:p>
        </p:txBody>
      </p:sp>
      <p:sp>
        <p:nvSpPr>
          <p:cNvPr id="2" name="Bildplatzhalter 1"/>
          <p:cNvSpPr>
            <a:spLocks noGrp="1"/>
          </p:cNvSpPr>
          <p:nvPr>
            <p:ph type="pic" sz="quarter" idx="12"/>
          </p:nvPr>
        </p:nvSpPr>
        <p:spPr/>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12" y="942"/>
            <a:ext cx="9180512" cy="571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267744" y="4297660"/>
            <a:ext cx="3096344" cy="369332"/>
          </a:xfrm>
          <a:prstGeom prst="rect">
            <a:avLst/>
          </a:prstGeom>
          <a:noFill/>
        </p:spPr>
        <p:txBody>
          <a:bodyPr wrap="square" rtlCol="0">
            <a:spAutoFit/>
          </a:bodyPr>
          <a:lstStyle/>
          <a:p>
            <a:r>
              <a:rPr lang="de-CH" dirty="0" smtClean="0">
                <a:hlinkClick r:id="rId3"/>
              </a:rPr>
              <a:t>www.autoberufe.ch</a:t>
            </a:r>
            <a:r>
              <a:rPr lang="de-CH" dirty="0" smtClean="0"/>
              <a:t> </a:t>
            </a:r>
            <a:endParaRPr lang="de-CH" dirty="0"/>
          </a:p>
        </p:txBody>
      </p:sp>
    </p:spTree>
    <p:extLst>
      <p:ext uri="{BB962C8B-B14F-4D97-AF65-F5344CB8AC3E}">
        <p14:creationId xmlns:p14="http://schemas.microsoft.com/office/powerpoint/2010/main" val="257594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2112" y="553244"/>
            <a:ext cx="8307387" cy="750888"/>
          </a:xfrm>
        </p:spPr>
        <p:txBody>
          <a:bodyPr/>
          <a:lstStyle/>
          <a:p>
            <a:r>
              <a:rPr lang="de-CH" altLang="de-DE" dirty="0" smtClean="0"/>
              <a:t>Ein starkes Branding: Die Marke AGVS steht für Qualität</a:t>
            </a:r>
            <a:endParaRPr lang="de-DE" altLang="de-DE" dirty="0" smtClean="0"/>
          </a:p>
        </p:txBody>
      </p:sp>
      <p:sp>
        <p:nvSpPr>
          <p:cNvPr id="7171" name="Rectangle 3"/>
          <p:cNvSpPr>
            <a:spLocks noGrp="1" noChangeArrowheads="1"/>
          </p:cNvSpPr>
          <p:nvPr>
            <p:ph type="body" idx="1"/>
          </p:nvPr>
        </p:nvSpPr>
        <p:spPr>
          <a:xfrm>
            <a:off x="703386" y="1236928"/>
            <a:ext cx="8088923" cy="4081198"/>
          </a:xfrm>
        </p:spPr>
        <p:txBody>
          <a:bodyPr/>
          <a:lstStyle/>
          <a:p>
            <a:pPr>
              <a:spcBef>
                <a:spcPct val="0"/>
              </a:spcBef>
            </a:pPr>
            <a:r>
              <a:rPr lang="de-CH" altLang="de-DE"/>
              <a:t>Der AGVS ist das Kompetenzzentrum und der Branchenleader des Autogewerbes</a:t>
            </a:r>
          </a:p>
          <a:p>
            <a:pPr>
              <a:spcBef>
                <a:spcPct val="0"/>
              </a:spcBef>
              <a:buFontTx/>
              <a:buChar char="•"/>
            </a:pPr>
            <a:endParaRPr lang="de-CH" altLang="de-DE"/>
          </a:p>
          <a:p>
            <a:pPr>
              <a:spcBef>
                <a:spcPct val="0"/>
              </a:spcBef>
            </a:pPr>
            <a:r>
              <a:rPr lang="de-CH" altLang="de-DE"/>
              <a:t>Der AGVS vertritt die Mitgliederinteressen auf jeder Ebene</a:t>
            </a:r>
          </a:p>
          <a:p>
            <a:pPr>
              <a:spcBef>
                <a:spcPct val="0"/>
              </a:spcBef>
            </a:pPr>
            <a:endParaRPr lang="de-CH" altLang="de-DE"/>
          </a:p>
          <a:p>
            <a:pPr>
              <a:spcBef>
                <a:spcPct val="0"/>
              </a:spcBef>
            </a:pPr>
            <a:r>
              <a:rPr lang="de-CH" altLang="de-DE"/>
              <a:t>Die AGVS-Garagen stehen für hohe Qualität, gutes Preis-/Leistungsverhältnis und ehrliche, nachhaltige Kundenbeziehungen</a:t>
            </a:r>
          </a:p>
          <a:p>
            <a:pPr>
              <a:spcBef>
                <a:spcPct val="0"/>
              </a:spcBef>
              <a:buFontTx/>
              <a:buChar char="•"/>
            </a:pPr>
            <a:endParaRPr lang="de-CH" altLang="de-DE"/>
          </a:p>
          <a:p>
            <a:pPr>
              <a:spcBef>
                <a:spcPct val="0"/>
              </a:spcBef>
            </a:pPr>
            <a:r>
              <a:rPr lang="de-CH" altLang="de-DE"/>
              <a:t>Dank hervorragender Berufsbildung erhalten die Kunden bei AGVS-Garagen die beste fachliche Beratung und Leistung</a:t>
            </a:r>
          </a:p>
          <a:p>
            <a:pPr>
              <a:spcBef>
                <a:spcPct val="0"/>
              </a:spcBef>
              <a:buFontTx/>
              <a:buChar char="•"/>
            </a:pPr>
            <a:endParaRPr lang="de-CH" altLang="de-DE"/>
          </a:p>
          <a:p>
            <a:pPr>
              <a:spcBef>
                <a:spcPct val="0"/>
              </a:spcBef>
            </a:pPr>
            <a:r>
              <a:rPr lang="de-CH" altLang="de-DE"/>
              <a:t>Die AGVS-Garagen sorgen dafür, dass ihre Kunden als Automobilistinnen und Automobilisten sicher und umweltbewusst fahren können</a:t>
            </a:r>
          </a:p>
          <a:p>
            <a:pPr>
              <a:spcBef>
                <a:spcPct val="0"/>
              </a:spcBef>
              <a:buFontTx/>
              <a:buChar char="•"/>
            </a:pPr>
            <a:endParaRPr lang="de-CH" altLang="de-DE"/>
          </a:p>
          <a:p>
            <a:pPr>
              <a:spcBef>
                <a:spcPct val="0"/>
              </a:spcBef>
            </a:pPr>
            <a:r>
              <a:rPr lang="de-CH" altLang="de-DE"/>
              <a:t>Unser Slogan:</a:t>
            </a:r>
          </a:p>
          <a:p>
            <a:pPr>
              <a:spcBef>
                <a:spcPct val="0"/>
              </a:spcBef>
            </a:pPr>
            <a:r>
              <a:rPr lang="de-CH" altLang="de-DE" sz="1200" b="1">
                <a:solidFill>
                  <a:srgbClr val="FE0000"/>
                </a:solidFill>
              </a:rPr>
              <a:t>AGVS/UPSA – STARK IN AUTOS.</a:t>
            </a:r>
          </a:p>
          <a:p>
            <a:pPr>
              <a:spcBef>
                <a:spcPct val="0"/>
              </a:spcBef>
            </a:pPr>
            <a:r>
              <a:rPr lang="de-CH" altLang="de-DE" sz="1200" b="1">
                <a:solidFill>
                  <a:srgbClr val="FE0000"/>
                </a:solidFill>
              </a:rPr>
              <a:t>UPSA/AGVS – LA VOITURE, NOTRE PASSION.</a:t>
            </a:r>
          </a:p>
          <a:p>
            <a:pPr>
              <a:spcBef>
                <a:spcPct val="0"/>
              </a:spcBef>
            </a:pPr>
            <a:r>
              <a:rPr lang="de-CH" altLang="de-DE" sz="1200" b="1">
                <a:solidFill>
                  <a:srgbClr val="FE0000"/>
                </a:solidFill>
              </a:rPr>
              <a:t>UPSA/AGVS – PROFESSIONE AUTO.</a:t>
            </a:r>
            <a:endParaRPr lang="de-DE" altLang="de-DE" sz="1200"/>
          </a:p>
        </p:txBody>
      </p:sp>
    </p:spTree>
    <p:extLst>
      <p:ext uri="{BB962C8B-B14F-4D97-AF65-F5344CB8AC3E}">
        <p14:creationId xmlns:p14="http://schemas.microsoft.com/office/powerpoint/2010/main" val="51112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Bildplatzhalter 5"/>
          <p:cNvPicPr>
            <a:picLocks noGrp="1" noChangeAspect="1"/>
          </p:cNvPicPr>
          <p:nvPr>
            <p:ph type="pic" sz="quarter" idx="12"/>
          </p:nvPr>
        </p:nvPicPr>
        <p:blipFill>
          <a:blip r:embed="rId2">
            <a:extLst>
              <a:ext uri="{28A0092B-C50C-407E-A947-70E740481C1C}">
                <a14:useLocalDpi xmlns:a14="http://schemas.microsoft.com/office/drawing/2010/main"/>
              </a:ext>
            </a:extLst>
          </a:blip>
          <a:stretch>
            <a:fillRect/>
          </a:stretch>
        </p:blipFill>
        <p:spPr>
          <a:xfrm>
            <a:off x="0" y="285750"/>
            <a:ext cx="9144000" cy="5143500"/>
          </a:xfrm>
        </p:spPr>
      </p:pic>
      <p:sp>
        <p:nvSpPr>
          <p:cNvPr id="17411" name="Titel 3"/>
          <p:cNvSpPr>
            <a:spLocks noGrp="1"/>
          </p:cNvSpPr>
          <p:nvPr>
            <p:ph type="title"/>
          </p:nvPr>
        </p:nvSpPr>
        <p:spPr>
          <a:xfrm>
            <a:off x="442913" y="546100"/>
            <a:ext cx="8307387" cy="798513"/>
          </a:xfrm>
          <a:ln/>
        </p:spPr>
        <p:txBody>
          <a:bodyPr/>
          <a:lstStyle/>
          <a:p>
            <a:pPr eaLnBrk="1" hangingPunct="1"/>
            <a:r>
              <a:rPr lang="de-CH" altLang="de-DE" smtClean="0">
                <a:ea typeface="ＭＳ Ｐゴシック" pitchFamily="34" charset="-128"/>
              </a:rPr>
              <a:t>Vollbild und Text</a:t>
            </a:r>
            <a:br>
              <a:rPr lang="de-CH" altLang="de-DE" smtClean="0">
                <a:ea typeface="ＭＳ Ｐゴシック" pitchFamily="34" charset="-128"/>
              </a:rPr>
            </a:br>
            <a:r>
              <a:rPr lang="de-CH" altLang="de-DE" smtClean="0">
                <a:ea typeface="ＭＳ Ｐゴシック" pitchFamily="34" charset="-128"/>
              </a:rPr>
              <a:t>Xy</a:t>
            </a:r>
          </a:p>
        </p:txBody>
      </p:sp>
      <p:sp>
        <p:nvSpPr>
          <p:cNvPr id="17412" name="Fußzeilenplatzhalt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r>
              <a:rPr lang="de-DE" altLang="de-DE" sz="800" b="1" smtClean="0">
                <a:solidFill>
                  <a:schemeClr val="bg1"/>
                </a:solidFill>
              </a:rPr>
              <a:t>((Fusszeile)) Lorem ipsum dolor sit amet.</a:t>
            </a:r>
          </a:p>
        </p:txBody>
      </p:sp>
      <p:sp>
        <p:nvSpPr>
          <p:cNvPr id="17413" name="Foliennummernplatzhalter 4"/>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defRPr sz="1400">
                <a:solidFill>
                  <a:schemeClr val="tx1"/>
                </a:solidFill>
                <a:latin typeface="Arial" charset="0"/>
                <a:ea typeface="ＭＳ Ｐゴシック" pitchFamily="34" charset="-128"/>
              </a:defRPr>
            </a:lvl1pPr>
            <a:lvl2pPr marL="657225" indent="-252413" eaLnBrk="0" hangingPunct="0">
              <a:spcBef>
                <a:spcPct val="20000"/>
              </a:spcBef>
              <a:buFont typeface="Arial" charset="0"/>
              <a:buChar char="&gt;"/>
              <a:defRPr sz="1400">
                <a:solidFill>
                  <a:schemeClr val="tx1"/>
                </a:solidFill>
                <a:latin typeface="Arial" charset="0"/>
                <a:ea typeface="ＭＳ Ｐゴシック" pitchFamily="34" charset="-128"/>
              </a:defRPr>
            </a:lvl2pPr>
            <a:lvl3pPr marL="1012825" indent="-201613" eaLnBrk="0" hangingPunct="0">
              <a:spcBef>
                <a:spcPct val="20000"/>
              </a:spcBef>
              <a:buFont typeface="Arial" charset="0"/>
              <a:buChar char="&gt;"/>
              <a:defRPr sz="1400">
                <a:solidFill>
                  <a:schemeClr val="tx1"/>
                </a:solidFill>
                <a:latin typeface="Arial" charset="0"/>
                <a:ea typeface="ＭＳ Ｐゴシック" pitchFamily="34" charset="-128"/>
              </a:defRPr>
            </a:lvl3pPr>
            <a:lvl4pPr marL="1417638" indent="-201613" eaLnBrk="0" hangingPunct="0">
              <a:spcBef>
                <a:spcPct val="20000"/>
              </a:spcBef>
              <a:buFont typeface="Arial" charset="0"/>
              <a:buChar char="&gt;"/>
              <a:defRPr sz="1400">
                <a:solidFill>
                  <a:schemeClr val="tx1"/>
                </a:solidFill>
                <a:latin typeface="Arial" charset="0"/>
                <a:ea typeface="ＭＳ Ｐゴシック" pitchFamily="34" charset="-128"/>
              </a:defRPr>
            </a:lvl4pPr>
            <a:lvl5pPr marL="1822450" indent="-201613" eaLnBrk="0" hangingPunct="0">
              <a:spcBef>
                <a:spcPct val="20000"/>
              </a:spcBef>
              <a:buFont typeface="Arial" charset="0"/>
              <a:buChar char="&gt;"/>
              <a:defRPr sz="1400">
                <a:solidFill>
                  <a:schemeClr val="tx1"/>
                </a:solidFill>
                <a:latin typeface="Arial" charset="0"/>
                <a:ea typeface="ＭＳ Ｐゴシック" pitchFamily="34" charset="-128"/>
              </a:defRPr>
            </a:lvl5pPr>
            <a:lvl6pPr marL="22796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6pPr>
            <a:lvl7pPr marL="27368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7pPr>
            <a:lvl8pPr marL="31940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8pPr>
            <a:lvl9pPr marL="3651250" indent="-201613" eaLnBrk="0" fontAlgn="base" hangingPunct="0">
              <a:spcBef>
                <a:spcPct val="20000"/>
              </a:spcBef>
              <a:spcAft>
                <a:spcPct val="0"/>
              </a:spcAft>
              <a:buFont typeface="Arial" charset="0"/>
              <a:buChar char="&gt;"/>
              <a:defRPr sz="1400">
                <a:solidFill>
                  <a:schemeClr val="tx1"/>
                </a:solidFill>
                <a:latin typeface="Arial" charset="0"/>
                <a:ea typeface="ＭＳ Ｐゴシック" pitchFamily="34" charset="-128"/>
              </a:defRPr>
            </a:lvl9pPr>
          </a:lstStyle>
          <a:p>
            <a:pPr eaLnBrk="1" hangingPunct="1">
              <a:spcBef>
                <a:spcPct val="0"/>
              </a:spcBef>
              <a:buFontTx/>
              <a:buNone/>
            </a:pPr>
            <a:fld id="{B1B83505-D132-4FAD-8E72-ABC5F6711738}" type="slidenum">
              <a:rPr lang="de-DE" altLang="de-DE" sz="800" b="1" smtClean="0">
                <a:solidFill>
                  <a:schemeClr val="bg1"/>
                </a:solidFill>
              </a:rPr>
              <a:pPr eaLnBrk="1" hangingPunct="1">
                <a:spcBef>
                  <a:spcPct val="0"/>
                </a:spcBef>
                <a:buFontTx/>
                <a:buNone/>
              </a:pPr>
              <a:t>6</a:t>
            </a:fld>
            <a:endParaRPr lang="de-DE" altLang="de-DE" sz="800" b="1" smtClean="0">
              <a:solidFill>
                <a:schemeClr val="bg1"/>
              </a:solidFill>
            </a:endParaRPr>
          </a:p>
        </p:txBody>
      </p:sp>
      <p:sp>
        <p:nvSpPr>
          <p:cNvPr id="2" name="Rechteck 1"/>
          <p:cNvSpPr/>
          <p:nvPr/>
        </p:nvSpPr>
        <p:spPr>
          <a:xfrm>
            <a:off x="251520" y="4297660"/>
            <a:ext cx="4572000" cy="923330"/>
          </a:xfrm>
          <a:prstGeom prst="rect">
            <a:avLst/>
          </a:prstGeom>
        </p:spPr>
        <p:txBody>
          <a:bodyPr>
            <a:spAutoFit/>
          </a:bodyPr>
          <a:lstStyle/>
          <a:p>
            <a:r>
              <a:rPr lang="de-CH" u="sng" dirty="0">
                <a:hlinkClick r:id="rId3"/>
              </a:rPr>
              <a:t>_Deutsch</a:t>
            </a:r>
            <a:r>
              <a:rPr lang="de-CH" dirty="0"/>
              <a:t/>
            </a:r>
            <a:br>
              <a:rPr lang="de-CH" dirty="0"/>
            </a:br>
            <a:r>
              <a:rPr lang="de-CH" u="sng" dirty="0">
                <a:hlinkClick r:id="rId4"/>
              </a:rPr>
              <a:t>_Französisch</a:t>
            </a:r>
            <a:r>
              <a:rPr lang="de-CH" dirty="0"/>
              <a:t/>
            </a:r>
            <a:br>
              <a:rPr lang="de-CH" dirty="0"/>
            </a:br>
            <a:r>
              <a:rPr lang="de-CH" u="sng" dirty="0">
                <a:hlinkClick r:id="rId5"/>
              </a:rPr>
              <a:t>_Italienisch</a:t>
            </a:r>
            <a:endParaRPr lang="de-CH" dirty="0"/>
          </a:p>
        </p:txBody>
      </p:sp>
    </p:spTree>
    <p:extLst>
      <p:ext uri="{BB962C8B-B14F-4D97-AF65-F5344CB8AC3E}">
        <p14:creationId xmlns:p14="http://schemas.microsoft.com/office/powerpoint/2010/main" val="174396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nhaltsplatzhalter 11"/>
          <p:cNvSpPr>
            <a:spLocks noGrp="1"/>
          </p:cNvSpPr>
          <p:nvPr>
            <p:ph sz="quarter" idx="10"/>
          </p:nvPr>
        </p:nvSpPr>
        <p:spPr>
          <a:xfrm>
            <a:off x="757238" y="2905125"/>
            <a:ext cx="7975600" cy="1549400"/>
          </a:xfrm>
        </p:spPr>
        <p:txBody>
          <a:bodyPr/>
          <a:lstStyle/>
          <a:p>
            <a:pPr eaLnBrk="1" hangingPunct="1">
              <a:spcBef>
                <a:spcPct val="50000"/>
              </a:spcBef>
            </a:pPr>
            <a:r>
              <a:rPr lang="de-CH" altLang="de-DE" sz="1800" dirty="0" smtClean="0">
                <a:ea typeface="ＭＳ Ｐゴシック" pitchFamily="34" charset="-128"/>
              </a:rPr>
              <a:t>Grundbildungen im Automobilgewerbe</a:t>
            </a:r>
          </a:p>
          <a:p>
            <a:pPr eaLnBrk="1" hangingPunct="1">
              <a:spcBef>
                <a:spcPct val="50000"/>
              </a:spcBef>
            </a:pPr>
            <a:r>
              <a:rPr lang="de-CH" altLang="de-DE" sz="1800" b="0" dirty="0" smtClean="0">
                <a:solidFill>
                  <a:schemeClr val="tx1"/>
                </a:solidFill>
                <a:ea typeface="ＭＳ Ｐゴシック" pitchFamily="34" charset="-128"/>
              </a:rPr>
              <a:t>Informationen</a:t>
            </a:r>
          </a:p>
        </p:txBody>
      </p:sp>
      <p:pic>
        <p:nvPicPr>
          <p:cNvPr id="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5829" y="337220"/>
            <a:ext cx="235267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91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dirty="0" smtClean="0">
                <a:solidFill>
                  <a:srgbClr val="FE0000"/>
                </a:solidFill>
              </a:rPr>
              <a:t>Automobil-Assistent/-in EBA</a:t>
            </a:r>
          </a:p>
          <a:p>
            <a:pPr>
              <a:spcBef>
                <a:spcPct val="0"/>
              </a:spcBef>
            </a:pPr>
            <a:r>
              <a:rPr lang="de-CH" altLang="de-DE" b="1" dirty="0" smtClean="0">
                <a:solidFill>
                  <a:srgbClr val="FE0000"/>
                </a:solidFill>
              </a:rPr>
              <a:t>2-jährige Grundbildung</a:t>
            </a:r>
            <a:endParaRPr lang="de-CH" altLang="de-DE" b="1" dirty="0">
              <a:solidFill>
                <a:srgbClr val="FE0000"/>
              </a:solidFill>
            </a:endParaRPr>
          </a:p>
        </p:txBody>
      </p:sp>
      <p:pic>
        <p:nvPicPr>
          <p:cNvPr id="15363" name="Grafik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8082" y="957792"/>
            <a:ext cx="2107223" cy="41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794239" y="1352021"/>
            <a:ext cx="6194181"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p>
            <a:pPr>
              <a:spcBef>
                <a:spcPct val="20000"/>
              </a:spcBef>
              <a:tabLst>
                <a:tab pos="2541044" algn="l"/>
              </a:tabLst>
              <a:defRPr/>
            </a:pPr>
            <a:r>
              <a:rPr lang="de-CH" sz="1600" dirty="0">
                <a:solidFill>
                  <a:srgbClr val="000000"/>
                </a:solidFill>
              </a:rPr>
              <a:t>Ausbildungsdauer:	2 Jahre</a:t>
            </a:r>
          </a:p>
          <a:p>
            <a:pPr marL="2541044" indent="-2541044">
              <a:spcBef>
                <a:spcPct val="20000"/>
              </a:spcBef>
              <a:tabLst>
                <a:tab pos="2541044" algn="l"/>
              </a:tabLst>
              <a:defRPr/>
            </a:pPr>
            <a:r>
              <a:rPr lang="de-CH" sz="1600" dirty="0">
                <a:solidFill>
                  <a:srgbClr val="000000"/>
                </a:solidFill>
              </a:rPr>
              <a:t>Vorbildung:	abgeschlossene Volksschule</a:t>
            </a:r>
          </a:p>
          <a:p>
            <a:pPr marL="2541044" indent="-2541044">
              <a:spcBef>
                <a:spcPct val="20000"/>
              </a:spcBef>
              <a:tabLst>
                <a:tab pos="2541044" algn="l"/>
              </a:tabLst>
              <a:defRPr/>
            </a:pPr>
            <a:r>
              <a:rPr lang="de-CH" sz="1600" dirty="0">
                <a:solidFill>
                  <a:srgbClr val="000000"/>
                </a:solidFill>
              </a:rPr>
              <a:t>Bedingung:	bestandener AGVS-Eignungstest Schnupperpraktikum</a:t>
            </a:r>
          </a:p>
          <a:p>
            <a:pPr marL="2541044" indent="-2541044">
              <a:spcBef>
                <a:spcPct val="20000"/>
              </a:spcBef>
              <a:tabLst>
                <a:tab pos="2541044" algn="l"/>
              </a:tabLst>
              <a:defRPr/>
            </a:pPr>
            <a:r>
              <a:rPr lang="de-CH" sz="1600" dirty="0">
                <a:solidFill>
                  <a:srgbClr val="000000"/>
                </a:solidFill>
              </a:rPr>
              <a:t>Voraussetzung:	Bei den praktischen Tätigkeiten sind vor allem das handwerkliche Geschick und Freude an der Technik </a:t>
            </a:r>
          </a:p>
          <a:p>
            <a:pPr marL="2541044" indent="-2541044">
              <a:spcBef>
                <a:spcPct val="20000"/>
              </a:spcBef>
              <a:tabLst>
                <a:tab pos="2541044" algn="l"/>
              </a:tabLst>
              <a:defRPr/>
            </a:pPr>
            <a:r>
              <a:rPr lang="de-CH" sz="1600" dirty="0">
                <a:solidFill>
                  <a:srgbClr val="000000"/>
                </a:solidFill>
              </a:rPr>
              <a:t>Schulische Fächer:	</a:t>
            </a:r>
            <a:r>
              <a:rPr lang="de-CH" sz="1600" dirty="0">
                <a:latin typeface="+mj-lt"/>
              </a:rPr>
              <a:t>Lern- und Arbeitstechnik, Rechnen, Physik, Elektrotechnik-Grundlagen, technische Informationen, Grundlagen in Fahrwerk und Motor.</a:t>
            </a:r>
            <a:r>
              <a:rPr lang="de-CH" sz="1600" dirty="0">
                <a:solidFill>
                  <a:srgbClr val="000000"/>
                </a:solidFill>
              </a:rPr>
              <a:t/>
            </a:r>
            <a:br>
              <a:rPr lang="de-CH" sz="1600" dirty="0">
                <a:solidFill>
                  <a:srgbClr val="000000"/>
                </a:solidFill>
              </a:rPr>
            </a:br>
            <a:endParaRPr lang="de-CH" sz="1600" dirty="0">
              <a:solidFill>
                <a:srgbClr val="000000"/>
              </a:solidFill>
            </a:endParaRPr>
          </a:p>
        </p:txBody>
      </p:sp>
      <p:sp>
        <p:nvSpPr>
          <p:cNvPr id="2" name="Rechteck 1"/>
          <p:cNvSpPr/>
          <p:nvPr/>
        </p:nvSpPr>
        <p:spPr>
          <a:xfrm>
            <a:off x="5724128" y="982689"/>
            <a:ext cx="1018227" cy="369332"/>
          </a:xfrm>
          <a:prstGeom prst="rect">
            <a:avLst/>
          </a:prstGeom>
        </p:spPr>
        <p:txBody>
          <a:bodyPr wrap="none">
            <a:spAutoFit/>
          </a:bodyPr>
          <a:lstStyle/>
          <a:p>
            <a:r>
              <a:rPr lang="de-CH" dirty="0">
                <a:hlinkClick r:id="rId4" tooltip="Opens external link in new window"/>
              </a:rPr>
              <a:t>Kurzfilm</a:t>
            </a:r>
            <a:endParaRPr lang="de-CH" dirty="0"/>
          </a:p>
        </p:txBody>
      </p:sp>
    </p:spTree>
    <p:extLst>
      <p:ext uri="{BB962C8B-B14F-4D97-AF65-F5344CB8AC3E}">
        <p14:creationId xmlns:p14="http://schemas.microsoft.com/office/powerpoint/2010/main" val="417948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3385" y="508000"/>
            <a:ext cx="808892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algn="l">
              <a:spcBef>
                <a:spcPct val="20000"/>
              </a:spcBef>
              <a:defRPr>
                <a:solidFill>
                  <a:schemeClr val="tx1"/>
                </a:solidFill>
                <a:latin typeface="Arial" charset="0"/>
              </a:defRPr>
            </a:lvl1pPr>
            <a:lvl2pPr marL="742950" indent="-285750" algn="l">
              <a:spcBef>
                <a:spcPct val="20000"/>
              </a:spcBef>
              <a:defRPr>
                <a:solidFill>
                  <a:schemeClr val="tx1"/>
                </a:solidFill>
                <a:latin typeface="Arial" charset="0"/>
              </a:defRPr>
            </a:lvl2pPr>
            <a:lvl3pPr marL="1143000" indent="-228600" algn="l">
              <a:spcBef>
                <a:spcPct val="20000"/>
              </a:spcBef>
              <a:defRPr>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spcBef>
                <a:spcPct val="0"/>
              </a:spcBef>
            </a:pPr>
            <a:r>
              <a:rPr lang="de-CH" altLang="de-DE" b="1">
                <a:solidFill>
                  <a:srgbClr val="FE0000"/>
                </a:solidFill>
              </a:rPr>
              <a:t>Automobil-Assistent/-in EBA</a:t>
            </a:r>
          </a:p>
          <a:p>
            <a:pPr>
              <a:spcBef>
                <a:spcPct val="0"/>
              </a:spcBef>
            </a:pPr>
            <a:r>
              <a:rPr lang="de-CH" altLang="de-DE" b="1">
                <a:solidFill>
                  <a:srgbClr val="FE0000"/>
                </a:solidFill>
              </a:rPr>
              <a:t>2-jährige Grundbildung</a:t>
            </a:r>
          </a:p>
        </p:txBody>
      </p:sp>
      <p:pic>
        <p:nvPicPr>
          <p:cNvPr id="16387" name="Grafik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18082" y="957792"/>
            <a:ext cx="2107223" cy="41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794239" y="1231636"/>
            <a:ext cx="6194181" cy="40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lstStyle>
            <a:lvl1pPr marL="2867025" indent="-2867025" algn="l">
              <a:spcBef>
                <a:spcPct val="20000"/>
              </a:spcBef>
              <a:tabLst>
                <a:tab pos="2867025" algn="l"/>
              </a:tabLst>
              <a:defRPr>
                <a:solidFill>
                  <a:schemeClr val="tx1"/>
                </a:solidFill>
                <a:latin typeface="Arial" charset="0"/>
              </a:defRPr>
            </a:lvl1pPr>
            <a:lvl2pPr marL="742950" indent="-285750" algn="l">
              <a:spcBef>
                <a:spcPct val="20000"/>
              </a:spcBef>
              <a:tabLst>
                <a:tab pos="2867025" algn="l"/>
              </a:tabLst>
              <a:defRPr>
                <a:solidFill>
                  <a:schemeClr val="tx1"/>
                </a:solidFill>
                <a:latin typeface="Arial" charset="0"/>
              </a:defRPr>
            </a:lvl2pPr>
            <a:lvl3pPr marL="1143000" indent="-228600" algn="l">
              <a:spcBef>
                <a:spcPct val="20000"/>
              </a:spcBef>
              <a:tabLst>
                <a:tab pos="2867025" algn="l"/>
              </a:tabLst>
              <a:defRPr>
                <a:solidFill>
                  <a:schemeClr val="tx1"/>
                </a:solidFill>
                <a:latin typeface="Arial" charset="0"/>
              </a:defRPr>
            </a:lvl3pPr>
            <a:lvl4pPr marL="1600200" indent="-228600" algn="l">
              <a:spcBef>
                <a:spcPct val="20000"/>
              </a:spcBef>
              <a:tabLst>
                <a:tab pos="2867025" algn="l"/>
              </a:tabLst>
              <a:defRPr>
                <a:solidFill>
                  <a:schemeClr val="tx1"/>
                </a:solidFill>
                <a:latin typeface="Arial" charset="0"/>
              </a:defRPr>
            </a:lvl4pPr>
            <a:lvl5pPr marL="2057400" indent="-228600" algn="l">
              <a:spcBef>
                <a:spcPct val="20000"/>
              </a:spcBef>
              <a:tabLst>
                <a:tab pos="2867025" algn="l"/>
              </a:tabLst>
              <a:defRPr>
                <a:solidFill>
                  <a:schemeClr val="tx1"/>
                </a:solidFill>
                <a:latin typeface="Arial" charset="0"/>
              </a:defRPr>
            </a:lvl5pPr>
            <a:lvl6pPr marL="2514600" indent="-228600" eaLnBrk="0" fontAlgn="base" hangingPunct="0">
              <a:spcBef>
                <a:spcPct val="20000"/>
              </a:spcBef>
              <a:spcAft>
                <a:spcPct val="0"/>
              </a:spcAft>
              <a:tabLst>
                <a:tab pos="2867025" algn="l"/>
              </a:tabLst>
              <a:defRPr>
                <a:solidFill>
                  <a:schemeClr val="tx1"/>
                </a:solidFill>
                <a:latin typeface="Arial" charset="0"/>
              </a:defRPr>
            </a:lvl6pPr>
            <a:lvl7pPr marL="2971800" indent="-228600" eaLnBrk="0" fontAlgn="base" hangingPunct="0">
              <a:spcBef>
                <a:spcPct val="20000"/>
              </a:spcBef>
              <a:spcAft>
                <a:spcPct val="0"/>
              </a:spcAft>
              <a:tabLst>
                <a:tab pos="2867025" algn="l"/>
              </a:tabLst>
              <a:defRPr>
                <a:solidFill>
                  <a:schemeClr val="tx1"/>
                </a:solidFill>
                <a:latin typeface="Arial" charset="0"/>
              </a:defRPr>
            </a:lvl7pPr>
            <a:lvl8pPr marL="3429000" indent="-228600" eaLnBrk="0" fontAlgn="base" hangingPunct="0">
              <a:spcBef>
                <a:spcPct val="20000"/>
              </a:spcBef>
              <a:spcAft>
                <a:spcPct val="0"/>
              </a:spcAft>
              <a:tabLst>
                <a:tab pos="2867025" algn="l"/>
              </a:tabLst>
              <a:defRPr>
                <a:solidFill>
                  <a:schemeClr val="tx1"/>
                </a:solidFill>
                <a:latin typeface="Arial" charset="0"/>
              </a:defRPr>
            </a:lvl8pPr>
            <a:lvl9pPr marL="3886200" indent="-228600" eaLnBrk="0" fontAlgn="base" hangingPunct="0">
              <a:spcBef>
                <a:spcPct val="20000"/>
              </a:spcBef>
              <a:spcAft>
                <a:spcPct val="0"/>
              </a:spcAft>
              <a:tabLst>
                <a:tab pos="2867025" algn="l"/>
              </a:tabLst>
              <a:defRPr>
                <a:solidFill>
                  <a:schemeClr val="tx1"/>
                </a:solidFill>
                <a:latin typeface="Arial" charset="0"/>
              </a:defRPr>
            </a:lvl9pPr>
          </a:lstStyle>
          <a:p>
            <a:r>
              <a:rPr lang="de-CH" altLang="de-DE" sz="1600">
                <a:solidFill>
                  <a:srgbClr val="000000"/>
                </a:solidFill>
              </a:rPr>
              <a:t>Wir bieten:	Damit der/die Auszubildende lernt, seine Arbeit selbstständig auszuführen, stehen ihm ein Ausbildner und gelernter Automobil-Fachmann zur Seite. </a:t>
            </a:r>
          </a:p>
          <a:p>
            <a:r>
              <a:rPr lang="de-CH" altLang="de-DE" sz="1600">
                <a:solidFill>
                  <a:srgbClr val="000000"/>
                </a:solidFill>
              </a:rPr>
              <a:t>Überbetriebliche Kurse:	Um die berufliche Praxis und die schulische Bildung zu ergänzen, gehören überbetriebliche Kurse </a:t>
            </a:r>
            <a:br>
              <a:rPr lang="de-CH" altLang="de-DE" sz="1600">
                <a:solidFill>
                  <a:srgbClr val="000000"/>
                </a:solidFill>
              </a:rPr>
            </a:br>
            <a:r>
              <a:rPr lang="de-CH" altLang="de-DE" sz="1600">
                <a:solidFill>
                  <a:srgbClr val="000000"/>
                </a:solidFill>
              </a:rPr>
              <a:t>(20 Tage) zur Ausbildung.</a:t>
            </a:r>
          </a:p>
          <a:p>
            <a:r>
              <a:rPr lang="de-CH" altLang="de-DE" sz="1600">
                <a:solidFill>
                  <a:srgbClr val="000000"/>
                </a:solidFill>
              </a:rPr>
              <a:t>Berufsfachschule:	Berufsschulunterricht findet regelmässig statt: Im ersten und zweiten Jahr an einem Tag pro Woche. </a:t>
            </a:r>
          </a:p>
        </p:txBody>
      </p:sp>
    </p:spTree>
    <p:extLst>
      <p:ext uri="{BB962C8B-B14F-4D97-AF65-F5344CB8AC3E}">
        <p14:creationId xmlns:p14="http://schemas.microsoft.com/office/powerpoint/2010/main" val="2545916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1217_AGVS_d_PPT_Master_16_zu_10">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20131217_AGVS_d_PPT_Master_16_zu_10</Template>
  <TotalTime>0</TotalTime>
  <Words>1205</Words>
  <Application>Microsoft Office PowerPoint</Application>
  <PresentationFormat>Bildschirmpräsentation (16:10)</PresentationFormat>
  <Paragraphs>432</Paragraphs>
  <Slides>42</Slides>
  <Notes>29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42</vt:i4>
      </vt:variant>
    </vt:vector>
  </HeadingPairs>
  <TitlesOfParts>
    <vt:vector size="52" baseType="lpstr">
      <vt:lpstr>Arial Unicode MS</vt:lpstr>
      <vt:lpstr>Gulim</vt:lpstr>
      <vt:lpstr>ＭＳ Ｐゴシック</vt:lpstr>
      <vt:lpstr>Arial</vt:lpstr>
      <vt:lpstr>Times</vt:lpstr>
      <vt:lpstr>Times New Roman</vt:lpstr>
      <vt:lpstr>Verdana</vt:lpstr>
      <vt:lpstr>Webdings</vt:lpstr>
      <vt:lpstr>Wingdings</vt:lpstr>
      <vt:lpstr>20131217_AGVS_d_PPT_Master_16_zu_10</vt:lpstr>
      <vt:lpstr>PowerPoint-Präsentation</vt:lpstr>
      <vt:lpstr>Inhaltsverzeichnis</vt:lpstr>
      <vt:lpstr>PowerPoint-Präsentation</vt:lpstr>
      <vt:lpstr>PowerPoint-Präsentation</vt:lpstr>
      <vt:lpstr>Ein starkes Branding: Die Marke AGVS steht für Qualität</vt:lpstr>
      <vt:lpstr>Vollbild und Text Xy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Höhere Berufsbildung</vt:lpstr>
      <vt:lpstr>Elektronischer Eignungstest für technische Grundbildungen</vt:lpstr>
      <vt:lpstr>Tipps &amp; Tricks</vt:lpstr>
      <vt:lpstr>Ausblick</vt:lpstr>
      <vt:lpstr>MechaniXclub</vt:lpstr>
      <vt:lpstr>WorldSkills 2013</vt:lpstr>
      <vt:lpstr>SwissSkills 2014 Bern Automobil-Mechatroniker </vt:lpstr>
      <vt:lpstr>PowerPoint-Präsentation</vt:lpstr>
      <vt:lpstr>Für den Nachwuchs: autoberufe.ch</vt:lpstr>
      <vt:lpstr>Vollbild und Text Xy</vt:lpstr>
    </vt:vector>
  </TitlesOfParts>
  <Company>AGVS Autogewerbeverband der Schweiz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Manuela Jost</dc:creator>
  <cp:lastModifiedBy>Jennifer Isenschmid</cp:lastModifiedBy>
  <cp:revision>37</cp:revision>
  <cp:lastPrinted>2013-12-17T14:38:25Z</cp:lastPrinted>
  <dcterms:created xsi:type="dcterms:W3CDTF">2014-01-06T09:26:53Z</dcterms:created>
  <dcterms:modified xsi:type="dcterms:W3CDTF">2015-07-03T12:26:43Z</dcterms:modified>
</cp:coreProperties>
</file>